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359" r:id="rId2"/>
    <p:sldId id="380" r:id="rId3"/>
    <p:sldId id="381" r:id="rId4"/>
    <p:sldId id="366" r:id="rId5"/>
    <p:sldId id="376" r:id="rId6"/>
    <p:sldId id="367" r:id="rId7"/>
    <p:sldId id="388" r:id="rId8"/>
    <p:sldId id="368" r:id="rId9"/>
    <p:sldId id="385" r:id="rId10"/>
    <p:sldId id="389" r:id="rId11"/>
    <p:sldId id="378" r:id="rId12"/>
    <p:sldId id="386" r:id="rId13"/>
    <p:sldId id="383" r:id="rId14"/>
    <p:sldId id="387" r:id="rId15"/>
    <p:sldId id="384" r:id="rId16"/>
    <p:sldId id="382" r:id="rId17"/>
    <p:sldId id="360" r:id="rId18"/>
  </p:sldIdLst>
  <p:sldSz cx="9144000" cy="6858000" type="screen4x3"/>
  <p:notesSz cx="6797675" cy="9928225"/>
  <p:defaultTextStyle>
    <a:defPPr>
      <a:defRPr lang="ru-RU"/>
    </a:defPPr>
    <a:lvl1pPr algn="l" rtl="0" fontAlgn="base">
      <a:spcBef>
        <a:spcPct val="0"/>
      </a:spcBef>
      <a:spcAft>
        <a:spcPct val="0"/>
      </a:spcAft>
      <a:defRPr sz="1600" kern="1200">
        <a:solidFill>
          <a:schemeClr val="tx1"/>
        </a:solidFill>
        <a:latin typeface="Arial" charset="0"/>
        <a:ea typeface="+mn-ea"/>
        <a:cs typeface="Arial" charset="0"/>
      </a:defRPr>
    </a:lvl1pPr>
    <a:lvl2pPr marL="457200" algn="l" rtl="0" fontAlgn="base">
      <a:spcBef>
        <a:spcPct val="0"/>
      </a:spcBef>
      <a:spcAft>
        <a:spcPct val="0"/>
      </a:spcAft>
      <a:defRPr sz="1600" kern="1200">
        <a:solidFill>
          <a:schemeClr val="tx1"/>
        </a:solidFill>
        <a:latin typeface="Arial" charset="0"/>
        <a:ea typeface="+mn-ea"/>
        <a:cs typeface="Arial" charset="0"/>
      </a:defRPr>
    </a:lvl2pPr>
    <a:lvl3pPr marL="914400" algn="l" rtl="0" fontAlgn="base">
      <a:spcBef>
        <a:spcPct val="0"/>
      </a:spcBef>
      <a:spcAft>
        <a:spcPct val="0"/>
      </a:spcAft>
      <a:defRPr sz="1600" kern="1200">
        <a:solidFill>
          <a:schemeClr val="tx1"/>
        </a:solidFill>
        <a:latin typeface="Arial" charset="0"/>
        <a:ea typeface="+mn-ea"/>
        <a:cs typeface="Arial" charset="0"/>
      </a:defRPr>
    </a:lvl3pPr>
    <a:lvl4pPr marL="1371600" algn="l" rtl="0" fontAlgn="base">
      <a:spcBef>
        <a:spcPct val="0"/>
      </a:spcBef>
      <a:spcAft>
        <a:spcPct val="0"/>
      </a:spcAft>
      <a:defRPr sz="1600" kern="1200">
        <a:solidFill>
          <a:schemeClr val="tx1"/>
        </a:solidFill>
        <a:latin typeface="Arial" charset="0"/>
        <a:ea typeface="+mn-ea"/>
        <a:cs typeface="Arial" charset="0"/>
      </a:defRPr>
    </a:lvl4pPr>
    <a:lvl5pPr marL="1828800" algn="l" rtl="0" fontAlgn="base">
      <a:spcBef>
        <a:spcPct val="0"/>
      </a:spcBef>
      <a:spcAft>
        <a:spcPct val="0"/>
      </a:spcAft>
      <a:defRPr sz="1600" kern="1200">
        <a:solidFill>
          <a:schemeClr val="tx1"/>
        </a:solidFill>
        <a:latin typeface="Arial" charset="0"/>
        <a:ea typeface="+mn-ea"/>
        <a:cs typeface="Arial" charset="0"/>
      </a:defRPr>
    </a:lvl5pPr>
    <a:lvl6pPr marL="2286000" algn="l" defTabSz="914400" rtl="0" eaLnBrk="1" latinLnBrk="0" hangingPunct="1">
      <a:defRPr sz="1600" kern="1200">
        <a:solidFill>
          <a:schemeClr val="tx1"/>
        </a:solidFill>
        <a:latin typeface="Arial" charset="0"/>
        <a:ea typeface="+mn-ea"/>
        <a:cs typeface="Arial" charset="0"/>
      </a:defRPr>
    </a:lvl6pPr>
    <a:lvl7pPr marL="2743200" algn="l" defTabSz="914400" rtl="0" eaLnBrk="1" latinLnBrk="0" hangingPunct="1">
      <a:defRPr sz="1600" kern="1200">
        <a:solidFill>
          <a:schemeClr val="tx1"/>
        </a:solidFill>
        <a:latin typeface="Arial" charset="0"/>
        <a:ea typeface="+mn-ea"/>
        <a:cs typeface="Arial" charset="0"/>
      </a:defRPr>
    </a:lvl7pPr>
    <a:lvl8pPr marL="3200400" algn="l" defTabSz="914400" rtl="0" eaLnBrk="1" latinLnBrk="0" hangingPunct="1">
      <a:defRPr sz="1600" kern="1200">
        <a:solidFill>
          <a:schemeClr val="tx1"/>
        </a:solidFill>
        <a:latin typeface="Arial" charset="0"/>
        <a:ea typeface="+mn-ea"/>
        <a:cs typeface="Arial" charset="0"/>
      </a:defRPr>
    </a:lvl8pPr>
    <a:lvl9pPr marL="3657600" algn="l" defTabSz="914400" rtl="0" eaLnBrk="1" latinLnBrk="0" hangingPunct="1">
      <a:defRPr sz="16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00A84"/>
    <a:srgbClr val="0C29FC"/>
    <a:srgbClr val="F5F2DF"/>
    <a:srgbClr val="E0D69C"/>
    <a:srgbClr val="8A0407"/>
    <a:srgbClr val="007635"/>
    <a:srgbClr val="BB23CB"/>
    <a:srgbClr val="CC3300"/>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15" autoAdjust="0"/>
    <p:restoredTop sz="95019" autoAdjust="0"/>
  </p:normalViewPr>
  <p:slideViewPr>
    <p:cSldViewPr>
      <p:cViewPr varScale="1">
        <p:scale>
          <a:sx n="88" d="100"/>
          <a:sy n="88" d="100"/>
        </p:scale>
        <p:origin x="-1416"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46400" cy="495300"/>
          </a:xfrm>
          <a:prstGeom prst="rect">
            <a:avLst/>
          </a:prstGeom>
          <a:noFill/>
          <a:ln w="9525">
            <a:noFill/>
            <a:miter lim="800000"/>
            <a:headEnd/>
            <a:tailEnd/>
          </a:ln>
          <a:effectLst/>
        </p:spPr>
        <p:txBody>
          <a:bodyPr vert="horz" wrap="square" lIns="91520" tIns="45760" rIns="91520" bIns="45760" numCol="1" anchor="t" anchorCtr="0" compatLnSpc="1">
            <a:prstTxWarp prst="textNoShape">
              <a:avLst/>
            </a:prstTxWarp>
          </a:bodyPr>
          <a:lstStyle>
            <a:lvl1pPr>
              <a:defRPr sz="1200">
                <a:latin typeface="Arial" charset="0"/>
                <a:cs typeface="+mn-cs"/>
              </a:defRPr>
            </a:lvl1pPr>
          </a:lstStyle>
          <a:p>
            <a:pPr>
              <a:defRPr/>
            </a:pPr>
            <a:endParaRPr lang="ru-RU"/>
          </a:p>
        </p:txBody>
      </p:sp>
      <p:sp>
        <p:nvSpPr>
          <p:cNvPr id="12291" name="Rectangle 3"/>
          <p:cNvSpPr>
            <a:spLocks noGrp="1" noChangeArrowheads="1"/>
          </p:cNvSpPr>
          <p:nvPr>
            <p:ph type="dt" idx="1"/>
          </p:nvPr>
        </p:nvSpPr>
        <p:spPr bwMode="auto">
          <a:xfrm>
            <a:off x="3849688" y="0"/>
            <a:ext cx="2946400" cy="495300"/>
          </a:xfrm>
          <a:prstGeom prst="rect">
            <a:avLst/>
          </a:prstGeom>
          <a:noFill/>
          <a:ln w="9525">
            <a:noFill/>
            <a:miter lim="800000"/>
            <a:headEnd/>
            <a:tailEnd/>
          </a:ln>
          <a:effectLst/>
        </p:spPr>
        <p:txBody>
          <a:bodyPr vert="horz" wrap="square" lIns="91520" tIns="45760" rIns="91520" bIns="45760" numCol="1" anchor="t" anchorCtr="0" compatLnSpc="1">
            <a:prstTxWarp prst="textNoShape">
              <a:avLst/>
            </a:prstTxWarp>
          </a:bodyPr>
          <a:lstStyle>
            <a:lvl1pPr algn="r">
              <a:defRPr sz="1200">
                <a:latin typeface="Arial" charset="0"/>
                <a:cs typeface="+mn-cs"/>
              </a:defRPr>
            </a:lvl1pPr>
          </a:lstStyle>
          <a:p>
            <a:pPr>
              <a:defRPr/>
            </a:pPr>
            <a:endParaRPr lang="ru-RU"/>
          </a:p>
        </p:txBody>
      </p:sp>
      <p:sp>
        <p:nvSpPr>
          <p:cNvPr id="16388" name="Rectangle 4"/>
          <p:cNvSpPr>
            <a:spLocks noGrp="1" noRot="1" noChangeAspect="1" noChangeArrowheads="1" noTextEdit="1"/>
          </p:cNvSpPr>
          <p:nvPr>
            <p:ph type="sldImg" idx="2"/>
          </p:nvPr>
        </p:nvSpPr>
        <p:spPr bwMode="auto">
          <a:xfrm>
            <a:off x="915988" y="744538"/>
            <a:ext cx="4965700" cy="3724275"/>
          </a:xfrm>
          <a:prstGeom prst="rect">
            <a:avLst/>
          </a:prstGeom>
          <a:noFill/>
          <a:ln w="9525">
            <a:solidFill>
              <a:srgbClr val="000000"/>
            </a:solidFill>
            <a:miter lim="800000"/>
            <a:headEnd/>
            <a:tailEnd/>
          </a:ln>
        </p:spPr>
      </p:sp>
      <p:sp>
        <p:nvSpPr>
          <p:cNvPr id="12293" name="Rectangle 5"/>
          <p:cNvSpPr>
            <a:spLocks noGrp="1" noChangeArrowheads="1"/>
          </p:cNvSpPr>
          <p:nvPr>
            <p:ph type="body" sz="quarter" idx="3"/>
          </p:nvPr>
        </p:nvSpPr>
        <p:spPr bwMode="auto">
          <a:xfrm>
            <a:off x="679450" y="4714875"/>
            <a:ext cx="5438775" cy="4468813"/>
          </a:xfrm>
          <a:prstGeom prst="rect">
            <a:avLst/>
          </a:prstGeom>
          <a:noFill/>
          <a:ln w="9525">
            <a:noFill/>
            <a:miter lim="800000"/>
            <a:headEnd/>
            <a:tailEnd/>
          </a:ln>
          <a:effectLst/>
        </p:spPr>
        <p:txBody>
          <a:bodyPr vert="horz" wrap="square" lIns="91520" tIns="45760" rIns="91520" bIns="45760" numCol="1" anchor="t" anchorCtr="0" compatLnSpc="1">
            <a:prstTxWarp prst="textNoShape">
              <a:avLst/>
            </a:prstTxWarp>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12294" name="Rectangle 6"/>
          <p:cNvSpPr>
            <a:spLocks noGrp="1" noChangeArrowheads="1"/>
          </p:cNvSpPr>
          <p:nvPr>
            <p:ph type="ftr" sz="quarter" idx="4"/>
          </p:nvPr>
        </p:nvSpPr>
        <p:spPr bwMode="auto">
          <a:xfrm>
            <a:off x="0" y="9431338"/>
            <a:ext cx="2946400" cy="495300"/>
          </a:xfrm>
          <a:prstGeom prst="rect">
            <a:avLst/>
          </a:prstGeom>
          <a:noFill/>
          <a:ln w="9525">
            <a:noFill/>
            <a:miter lim="800000"/>
            <a:headEnd/>
            <a:tailEnd/>
          </a:ln>
          <a:effectLst/>
        </p:spPr>
        <p:txBody>
          <a:bodyPr vert="horz" wrap="square" lIns="91520" tIns="45760" rIns="91520" bIns="45760" numCol="1" anchor="b" anchorCtr="0" compatLnSpc="1">
            <a:prstTxWarp prst="textNoShape">
              <a:avLst/>
            </a:prstTxWarp>
          </a:bodyPr>
          <a:lstStyle>
            <a:lvl1pPr>
              <a:defRPr sz="1200">
                <a:latin typeface="Arial" charset="0"/>
                <a:cs typeface="+mn-cs"/>
              </a:defRPr>
            </a:lvl1pPr>
          </a:lstStyle>
          <a:p>
            <a:pPr>
              <a:defRPr/>
            </a:pPr>
            <a:endParaRPr lang="ru-RU"/>
          </a:p>
        </p:txBody>
      </p:sp>
      <p:sp>
        <p:nvSpPr>
          <p:cNvPr id="12295" name="Rectangle 7"/>
          <p:cNvSpPr>
            <a:spLocks noGrp="1" noChangeArrowheads="1"/>
          </p:cNvSpPr>
          <p:nvPr>
            <p:ph type="sldNum" sz="quarter" idx="5"/>
          </p:nvPr>
        </p:nvSpPr>
        <p:spPr bwMode="auto">
          <a:xfrm>
            <a:off x="3849688" y="9431338"/>
            <a:ext cx="2946400" cy="495300"/>
          </a:xfrm>
          <a:prstGeom prst="rect">
            <a:avLst/>
          </a:prstGeom>
          <a:noFill/>
          <a:ln w="9525">
            <a:noFill/>
            <a:miter lim="800000"/>
            <a:headEnd/>
            <a:tailEnd/>
          </a:ln>
          <a:effectLst/>
        </p:spPr>
        <p:txBody>
          <a:bodyPr vert="horz" wrap="square" lIns="91520" tIns="45760" rIns="91520" bIns="45760" numCol="1" anchor="b" anchorCtr="0" compatLnSpc="1">
            <a:prstTxWarp prst="textNoShape">
              <a:avLst/>
            </a:prstTxWarp>
          </a:bodyPr>
          <a:lstStyle>
            <a:lvl1pPr algn="r">
              <a:defRPr sz="1200">
                <a:latin typeface="Arial" charset="0"/>
                <a:cs typeface="+mn-cs"/>
              </a:defRPr>
            </a:lvl1pPr>
          </a:lstStyle>
          <a:p>
            <a:pPr>
              <a:defRPr/>
            </a:pPr>
            <a:fld id="{513F5EFD-065A-4FEE-B0D8-031A443C664A}"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F24D569B-9393-4B8B-A37F-F28E858C0415}"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0EA1043C-0245-412A-8B75-20E0954C97CC}"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F6B61F09-66CF-4498-94F2-0E329158DF34}"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Заголовок и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Диаграмма 2"/>
          <p:cNvSpPr>
            <a:spLocks noGrp="1"/>
          </p:cNvSpPr>
          <p:nvPr>
            <p:ph type="chart" idx="1"/>
          </p:nvPr>
        </p:nvSpPr>
        <p:spPr>
          <a:xfrm>
            <a:off x="457200" y="1600200"/>
            <a:ext cx="8229600" cy="4525963"/>
          </a:xfrm>
        </p:spPr>
        <p:txBody>
          <a:bodyPr/>
          <a:lstStyle/>
          <a:p>
            <a:pPr lvl="0"/>
            <a:endParaRPr lang="ru-RU"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959BB37E-8109-40DA-A801-BF8FFBDAE1DC}" type="slidenum">
              <a:rPr lang="ru-RU"/>
              <a:pPr>
                <a:defRPr/>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Объект">
    <p:spTree>
      <p:nvGrpSpPr>
        <p:cNvPr id="1" name=""/>
        <p:cNvGrpSpPr/>
        <p:nvPr/>
      </p:nvGrpSpPr>
      <p:grpSpPr>
        <a:xfrm>
          <a:off x="0" y="0"/>
          <a:ext cx="0" cy="0"/>
          <a:chOff x="0" y="0"/>
          <a:chExt cx="0" cy="0"/>
        </a:xfrm>
      </p:grpSpPr>
      <p:sp>
        <p:nvSpPr>
          <p:cNvPr id="2" name="Содержимое 1"/>
          <p:cNvSpPr>
            <a:spLocks noGrp="1"/>
          </p:cNvSpPr>
          <p:nvPr>
            <p:ph/>
          </p:nvPr>
        </p:nvSpPr>
        <p:spPr>
          <a:xfrm>
            <a:off x="457200" y="274638"/>
            <a:ext cx="8229600" cy="58515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93BCCC1B-BADF-4E51-AC05-48F3149856F8}" type="slidenum">
              <a:rPr lang="ru-RU"/>
              <a:pPr>
                <a:defRPr/>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reserve="1">
  <p:cSld name="Заголовок, 1 большой объект и 2 маленьких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48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648200" y="3938588"/>
            <a:ext cx="4038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4"/>
          <p:cNvSpPr>
            <a:spLocks noGrp="1" noChangeArrowheads="1"/>
          </p:cNvSpPr>
          <p:nvPr>
            <p:ph type="dt" sz="half" idx="10"/>
          </p:nvPr>
        </p:nvSpPr>
        <p:spPr>
          <a:ln/>
        </p:spPr>
        <p:txBody>
          <a:bodyPr/>
          <a:lstStyle>
            <a:lvl1pPr>
              <a:defRPr/>
            </a:lvl1pPr>
          </a:lstStyle>
          <a:p>
            <a:pPr>
              <a:defRPr/>
            </a:pPr>
            <a:endParaRPr lang="ru-RU"/>
          </a:p>
        </p:txBody>
      </p:sp>
      <p:sp>
        <p:nvSpPr>
          <p:cNvPr id="7" name="Rectangle 5"/>
          <p:cNvSpPr>
            <a:spLocks noGrp="1" noChangeArrowheads="1"/>
          </p:cNvSpPr>
          <p:nvPr>
            <p:ph type="ftr" sz="quarter" idx="11"/>
          </p:nvPr>
        </p:nvSpPr>
        <p:spPr>
          <a:ln/>
        </p:spPr>
        <p:txBody>
          <a:bodyPr/>
          <a:lstStyle>
            <a:lvl1pPr>
              <a:defRPr/>
            </a:lvl1pPr>
          </a:lstStyle>
          <a:p>
            <a:pPr>
              <a:defRPr/>
            </a:pPr>
            <a:endParaRPr lang="ru-RU"/>
          </a:p>
        </p:txBody>
      </p:sp>
      <p:sp>
        <p:nvSpPr>
          <p:cNvPr id="8" name="Rectangle 6"/>
          <p:cNvSpPr>
            <a:spLocks noGrp="1" noChangeArrowheads="1"/>
          </p:cNvSpPr>
          <p:nvPr>
            <p:ph type="sldNum" sz="quarter" idx="12"/>
          </p:nvPr>
        </p:nvSpPr>
        <p:spPr>
          <a:ln/>
        </p:spPr>
        <p:txBody>
          <a:bodyPr/>
          <a:lstStyle>
            <a:lvl1pPr>
              <a:defRPr/>
            </a:lvl1pPr>
          </a:lstStyle>
          <a:p>
            <a:pPr>
              <a:defRPr/>
            </a:pPr>
            <a:fld id="{0C5BF6DB-9140-4EE0-A351-B2A0D41381F3}"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2EDF529C-E794-4115-B24C-63EB039CECB6}"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3FAE7618-8347-40B7-8256-DBAF54126627}"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97B1020B-490B-4D85-B48B-E971BE69DD05}"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pPr>
              <a:defRPr/>
            </a:pPr>
            <a:fld id="{B5288C7B-7EC4-43EF-8116-9DEB8AA4DA51}"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30D0D12B-ED5E-4271-81DB-A9D638328912}"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pPr>
              <a:defRPr/>
            </a:pPr>
            <a:fld id="{0E02B22A-676E-45C8-8472-3871591D1B87}"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DC716DC8-EAD9-455F-B5B4-50C7E479D490}"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E1395452-2D77-4639-8EEE-A1A00D6CE533}"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6"/>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cs typeface="+mn-cs"/>
              </a:defRPr>
            </a:lvl1pPr>
          </a:lstStyle>
          <a:p>
            <a:pPr>
              <a:defRPr/>
            </a:pPr>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cs typeface="+mn-cs"/>
              </a:defRPr>
            </a:lvl1pPr>
          </a:lstStyle>
          <a:p>
            <a:pPr>
              <a:defRPr/>
            </a:pPr>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cs typeface="+mn-cs"/>
              </a:defRPr>
            </a:lvl1pPr>
          </a:lstStyle>
          <a:p>
            <a:pPr>
              <a:defRPr/>
            </a:pPr>
            <a:fld id="{3EFA1FEE-8BA1-409B-8CFC-ABA6CB2AE128}"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62" r:id="rId1"/>
    <p:sldLayoutId id="2147483661" r:id="rId2"/>
    <p:sldLayoutId id="2147483660" r:id="rId3"/>
    <p:sldLayoutId id="2147483659" r:id="rId4"/>
    <p:sldLayoutId id="2147483658" r:id="rId5"/>
    <p:sldLayoutId id="2147483657" r:id="rId6"/>
    <p:sldLayoutId id="2147483656" r:id="rId7"/>
    <p:sldLayoutId id="2147483655" r:id="rId8"/>
    <p:sldLayoutId id="2147483654" r:id="rId9"/>
    <p:sldLayoutId id="2147483653" r:id="rId10"/>
    <p:sldLayoutId id="2147483652" r:id="rId11"/>
    <p:sldLayoutId id="2147483651" r:id="rId12"/>
    <p:sldLayoutId id="2147483650" r:id="rId13"/>
    <p:sldLayoutId id="2147483649" r:id="rId14"/>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8.gif"/><Relationship Id="rId3" Type="http://schemas.openxmlformats.org/officeDocument/2006/relationships/image" Target="../media/image3.gif"/><Relationship Id="rId7" Type="http://schemas.openxmlformats.org/officeDocument/2006/relationships/image" Target="../media/image7.gif"/><Relationship Id="rId2" Type="http://schemas.openxmlformats.org/officeDocument/2006/relationships/image" Target="../media/image2.gif"/><Relationship Id="rId1" Type="http://schemas.openxmlformats.org/officeDocument/2006/relationships/slideLayout" Target="../slideLayouts/slideLayout1.xml"/><Relationship Id="rId6" Type="http://schemas.openxmlformats.org/officeDocument/2006/relationships/image" Target="../media/image6.gif"/><Relationship Id="rId11" Type="http://schemas.openxmlformats.org/officeDocument/2006/relationships/image" Target="../media/image11.gif"/><Relationship Id="rId5" Type="http://schemas.openxmlformats.org/officeDocument/2006/relationships/image" Target="../media/image5.gif"/><Relationship Id="rId10" Type="http://schemas.openxmlformats.org/officeDocument/2006/relationships/image" Target="../media/image10.gif"/><Relationship Id="rId4" Type="http://schemas.openxmlformats.org/officeDocument/2006/relationships/image" Target="../media/image4.gif"/><Relationship Id="rId9" Type="http://schemas.openxmlformats.org/officeDocument/2006/relationships/image" Target="../media/image9.gi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Прямоугольник 1"/>
          <p:cNvSpPr>
            <a:spLocks noChangeArrowheads="1"/>
          </p:cNvSpPr>
          <p:nvPr/>
        </p:nvSpPr>
        <p:spPr bwMode="auto">
          <a:xfrm>
            <a:off x="395288" y="1901825"/>
            <a:ext cx="8208962" cy="1816100"/>
          </a:xfrm>
          <a:prstGeom prst="rect">
            <a:avLst/>
          </a:prstGeom>
          <a:noFill/>
          <a:ln w="9525">
            <a:noFill/>
            <a:miter lim="800000"/>
            <a:headEnd/>
            <a:tailEnd/>
          </a:ln>
        </p:spPr>
        <p:txBody>
          <a:bodyPr>
            <a:spAutoFit/>
          </a:bodyPr>
          <a:lstStyle/>
          <a:p>
            <a:pPr algn="ctr"/>
            <a:r>
              <a:rPr lang="ru-RU" sz="2800" b="1">
                <a:solidFill>
                  <a:srgbClr val="005A9E"/>
                </a:solidFill>
                <a:latin typeface="Verdana" pitchFamily="34" charset="0"/>
              </a:rPr>
              <a:t>О ходе реформирования Межгосударственного совета </a:t>
            </a:r>
          </a:p>
          <a:p>
            <a:pPr algn="ctr"/>
            <a:r>
              <a:rPr lang="ru-RU" sz="2800" b="1">
                <a:solidFill>
                  <a:srgbClr val="005A9E"/>
                </a:solidFill>
                <a:latin typeface="Verdana" pitchFamily="34" charset="0"/>
              </a:rPr>
              <a:t>по стандартизации,</a:t>
            </a:r>
            <a:r>
              <a:rPr lang="en-US" sz="2800" b="1">
                <a:solidFill>
                  <a:srgbClr val="005A9E"/>
                </a:solidFill>
                <a:latin typeface="Verdana" pitchFamily="34" charset="0"/>
              </a:rPr>
              <a:t> </a:t>
            </a:r>
            <a:r>
              <a:rPr lang="ru-RU" sz="2800" b="1">
                <a:solidFill>
                  <a:srgbClr val="005A9E"/>
                </a:solidFill>
                <a:latin typeface="Verdana" pitchFamily="34" charset="0"/>
              </a:rPr>
              <a:t>метрологии </a:t>
            </a:r>
          </a:p>
          <a:p>
            <a:pPr algn="ctr"/>
            <a:r>
              <a:rPr lang="ru-RU" sz="2800" b="1">
                <a:solidFill>
                  <a:srgbClr val="005A9E"/>
                </a:solidFill>
                <a:latin typeface="Verdana" pitchFamily="34" charset="0"/>
              </a:rPr>
              <a:t>и сертификации</a:t>
            </a:r>
          </a:p>
        </p:txBody>
      </p:sp>
      <p:sp>
        <p:nvSpPr>
          <p:cNvPr id="17410" name="Прямоугольник 2"/>
          <p:cNvSpPr>
            <a:spLocks noChangeArrowheads="1"/>
          </p:cNvSpPr>
          <p:nvPr/>
        </p:nvSpPr>
        <p:spPr bwMode="auto">
          <a:xfrm>
            <a:off x="2843213" y="4868863"/>
            <a:ext cx="6084887" cy="1323975"/>
          </a:xfrm>
          <a:prstGeom prst="rect">
            <a:avLst/>
          </a:prstGeom>
          <a:noFill/>
          <a:ln w="9525">
            <a:noFill/>
            <a:miter lim="800000"/>
            <a:headEnd/>
            <a:tailEnd/>
          </a:ln>
        </p:spPr>
        <p:txBody>
          <a:bodyPr>
            <a:spAutoFit/>
          </a:bodyPr>
          <a:lstStyle/>
          <a:p>
            <a:pPr algn="r">
              <a:spcBef>
                <a:spcPct val="50000"/>
              </a:spcBef>
            </a:pPr>
            <a:endParaRPr lang="ru-RU" b="1">
              <a:latin typeface="Verdana" pitchFamily="34" charset="0"/>
            </a:endParaRPr>
          </a:p>
          <a:p>
            <a:pPr algn="r">
              <a:spcBef>
                <a:spcPct val="50000"/>
              </a:spcBef>
            </a:pPr>
            <a:r>
              <a:rPr lang="ru-RU" b="1">
                <a:latin typeface="Verdana" pitchFamily="34" charset="0"/>
              </a:rPr>
              <a:t>Зажигалкин Александр Владимирович</a:t>
            </a:r>
          </a:p>
          <a:p>
            <a:pPr algn="r">
              <a:spcBef>
                <a:spcPct val="50000"/>
              </a:spcBef>
            </a:pPr>
            <a:r>
              <a:rPr lang="ru-RU">
                <a:latin typeface="Verdana" pitchFamily="34" charset="0"/>
              </a:rPr>
              <a:t>заместитель руководителя Федерального агентства</a:t>
            </a:r>
            <a:br>
              <a:rPr lang="ru-RU">
                <a:latin typeface="Verdana" pitchFamily="34" charset="0"/>
              </a:rPr>
            </a:br>
            <a:r>
              <a:rPr lang="ru-RU">
                <a:latin typeface="Verdana" pitchFamily="34" charset="0"/>
              </a:rPr>
              <a:t>по техническому регулированию и метрологии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Прямоугольник 3"/>
          <p:cNvSpPr>
            <a:spLocks noChangeArrowheads="1"/>
          </p:cNvSpPr>
          <p:nvPr/>
        </p:nvSpPr>
        <p:spPr bwMode="auto">
          <a:xfrm>
            <a:off x="395288" y="365125"/>
            <a:ext cx="7056437" cy="708025"/>
          </a:xfrm>
          <a:prstGeom prst="rect">
            <a:avLst/>
          </a:prstGeom>
          <a:noFill/>
          <a:ln w="9525">
            <a:noFill/>
            <a:miter lim="800000"/>
            <a:headEnd/>
            <a:tailEnd/>
          </a:ln>
        </p:spPr>
        <p:txBody>
          <a:bodyPr>
            <a:spAutoFit/>
          </a:bodyPr>
          <a:lstStyle/>
          <a:p>
            <a:pPr algn="ctr"/>
            <a:r>
              <a:rPr lang="ru-RU" sz="2000" b="1">
                <a:solidFill>
                  <a:srgbClr val="1F5FA0"/>
                </a:solidFill>
              </a:rPr>
              <a:t>Текст изменений в ГОСТ 1.2 – 2009</a:t>
            </a:r>
          </a:p>
          <a:p>
            <a:pPr algn="ctr"/>
            <a:r>
              <a:rPr lang="ru-RU" sz="2000" b="1">
                <a:solidFill>
                  <a:srgbClr val="1F5FA0"/>
                </a:solidFill>
              </a:rPr>
              <a:t>(продолжение)</a:t>
            </a:r>
          </a:p>
        </p:txBody>
      </p:sp>
      <p:sp>
        <p:nvSpPr>
          <p:cNvPr id="26626" name="Rectangle 61"/>
          <p:cNvSpPr>
            <a:spLocks noChangeArrowheads="1"/>
          </p:cNvSpPr>
          <p:nvPr/>
        </p:nvSpPr>
        <p:spPr bwMode="auto">
          <a:xfrm>
            <a:off x="152400" y="152400"/>
            <a:ext cx="9144000" cy="457200"/>
          </a:xfrm>
          <a:prstGeom prst="rect">
            <a:avLst/>
          </a:prstGeom>
          <a:noFill/>
          <a:ln w="9525">
            <a:noFill/>
            <a:miter lim="800000"/>
            <a:headEnd/>
            <a:tailEnd/>
          </a:ln>
        </p:spPr>
        <p:txBody>
          <a:bodyPr wrap="none" anchor="ctr">
            <a:spAutoFit/>
          </a:bodyPr>
          <a:lstStyle/>
          <a:p>
            <a:endParaRPr lang="ru-RU" sz="1800">
              <a:solidFill>
                <a:srgbClr val="000000"/>
              </a:solidFill>
            </a:endParaRPr>
          </a:p>
        </p:txBody>
      </p:sp>
      <p:grpSp>
        <p:nvGrpSpPr>
          <p:cNvPr id="26627" name="Группа 3"/>
          <p:cNvGrpSpPr>
            <a:grpSpLocks/>
          </p:cNvGrpSpPr>
          <p:nvPr/>
        </p:nvGrpSpPr>
        <p:grpSpPr bwMode="auto">
          <a:xfrm>
            <a:off x="12700" y="2243138"/>
            <a:ext cx="9109075" cy="2530475"/>
            <a:chOff x="-1864525" y="754826"/>
            <a:chExt cx="11247465" cy="2530730"/>
          </a:xfrm>
        </p:grpSpPr>
        <p:sp>
          <p:nvSpPr>
            <p:cNvPr id="3" name="Прямоугольник 2"/>
            <p:cNvSpPr/>
            <p:nvPr/>
          </p:nvSpPr>
          <p:spPr>
            <a:xfrm>
              <a:off x="-401" y="980274"/>
              <a:ext cx="9144200" cy="504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26629" name="Text Box 4"/>
            <p:cNvSpPr txBox="1">
              <a:spLocks noChangeArrowheads="1"/>
            </p:cNvSpPr>
            <p:nvPr/>
          </p:nvSpPr>
          <p:spPr bwMode="auto">
            <a:xfrm>
              <a:off x="-1864525" y="754826"/>
              <a:ext cx="11247465" cy="2530730"/>
            </a:xfrm>
            <a:prstGeom prst="rect">
              <a:avLst/>
            </a:prstGeom>
            <a:noFill/>
            <a:ln w="9525">
              <a:noFill/>
              <a:miter lim="800000"/>
              <a:headEnd/>
              <a:tailEnd/>
            </a:ln>
            <a:effectLst>
              <a:prstShdw prst="shdw12">
                <a:schemeClr val="bg2">
                  <a:alpha val="50000"/>
                </a:schemeClr>
              </a:prstShdw>
            </a:effectLst>
          </p:spPr>
          <p:txBody>
            <a:bodyPr>
              <a:spAutoFit/>
            </a:bodyPr>
            <a:lstStyle/>
            <a:p>
              <a:pPr indent="457200" algn="just"/>
              <a:r>
                <a:rPr lang="ru-RU" sz="2000" b="1">
                  <a:solidFill>
                    <a:srgbClr val="100A84"/>
                  </a:solidFill>
                </a:rPr>
                <a:t>«При разработке проекта стандарта, идентичного международному (региональному) стандарту, срок рассмотрения окончательной редакции этого проекта и голосования по нему сокращают до 30 дней» - </a:t>
              </a:r>
            </a:p>
            <a:p>
              <a:pPr indent="457200" algn="just"/>
              <a:r>
                <a:rPr lang="ru-RU" sz="2000" b="1">
                  <a:solidFill>
                    <a:srgbClr val="100A84"/>
                  </a:solidFill>
                </a:rPr>
                <a:t>(Изменение №2 ГОСТ 1.2 -2009 изложить в новой редакции: «При разработке проекта стандарта, идентичного международному (региональному) стандарту, срок рассмотрения окончательной редакции этого проекта и голосования по нему </a:t>
              </a:r>
              <a:r>
                <a:rPr lang="ru-RU" sz="2000" b="1">
                  <a:solidFill>
                    <a:srgbClr val="C00000"/>
                  </a:solidFill>
                </a:rPr>
                <a:t>два месяца</a:t>
              </a:r>
              <a:r>
                <a:rPr lang="ru-RU" sz="2000" b="1">
                  <a:solidFill>
                    <a:srgbClr val="100A84"/>
                  </a:solidFill>
                </a:rPr>
                <a:t>»</a:t>
              </a: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Прямоугольник 3"/>
          <p:cNvSpPr>
            <a:spLocks noChangeArrowheads="1"/>
          </p:cNvSpPr>
          <p:nvPr/>
        </p:nvSpPr>
        <p:spPr bwMode="auto">
          <a:xfrm>
            <a:off x="395288" y="-26988"/>
            <a:ext cx="7056437" cy="1016001"/>
          </a:xfrm>
          <a:prstGeom prst="rect">
            <a:avLst/>
          </a:prstGeom>
          <a:noFill/>
          <a:ln w="9525">
            <a:noFill/>
            <a:miter lim="800000"/>
            <a:headEnd/>
            <a:tailEnd/>
          </a:ln>
        </p:spPr>
        <p:txBody>
          <a:bodyPr>
            <a:spAutoFit/>
          </a:bodyPr>
          <a:lstStyle/>
          <a:p>
            <a:pPr algn="ctr"/>
            <a:r>
              <a:rPr lang="ru-RU" sz="2000" b="1">
                <a:solidFill>
                  <a:srgbClr val="1F5FA0"/>
                </a:solidFill>
              </a:rPr>
              <a:t>Первоочередные мероприятия:</a:t>
            </a:r>
          </a:p>
          <a:p>
            <a:pPr algn="ctr"/>
            <a:r>
              <a:rPr lang="ru-RU" sz="2000" b="1">
                <a:solidFill>
                  <a:srgbClr val="1F5FA0"/>
                </a:solidFill>
              </a:rPr>
              <a:t>Изменение процедуры голосования</a:t>
            </a:r>
          </a:p>
          <a:p>
            <a:pPr algn="ctr"/>
            <a:r>
              <a:rPr lang="ru-RU" sz="2000" b="1">
                <a:solidFill>
                  <a:srgbClr val="1F5FA0"/>
                </a:solidFill>
              </a:rPr>
              <a:t>(продолжение)</a:t>
            </a:r>
          </a:p>
        </p:txBody>
      </p:sp>
      <p:sp>
        <p:nvSpPr>
          <p:cNvPr id="27650" name="Rectangle 61"/>
          <p:cNvSpPr>
            <a:spLocks noChangeArrowheads="1"/>
          </p:cNvSpPr>
          <p:nvPr/>
        </p:nvSpPr>
        <p:spPr bwMode="auto">
          <a:xfrm>
            <a:off x="152400" y="152400"/>
            <a:ext cx="9144000" cy="457200"/>
          </a:xfrm>
          <a:prstGeom prst="rect">
            <a:avLst/>
          </a:prstGeom>
          <a:noFill/>
          <a:ln w="9525">
            <a:noFill/>
            <a:miter lim="800000"/>
            <a:headEnd/>
            <a:tailEnd/>
          </a:ln>
        </p:spPr>
        <p:txBody>
          <a:bodyPr wrap="none" anchor="ctr">
            <a:spAutoFit/>
          </a:bodyPr>
          <a:lstStyle/>
          <a:p>
            <a:endParaRPr lang="ru-RU" sz="1800">
              <a:solidFill>
                <a:srgbClr val="000000"/>
              </a:solidFill>
            </a:endParaRPr>
          </a:p>
        </p:txBody>
      </p:sp>
      <p:grpSp>
        <p:nvGrpSpPr>
          <p:cNvPr id="27651" name="Группа 2"/>
          <p:cNvGrpSpPr>
            <a:grpSpLocks/>
          </p:cNvGrpSpPr>
          <p:nvPr/>
        </p:nvGrpSpPr>
        <p:grpSpPr bwMode="auto">
          <a:xfrm>
            <a:off x="-11113" y="989013"/>
            <a:ext cx="9155113" cy="3074987"/>
            <a:chOff x="-10616" y="988279"/>
            <a:chExt cx="9154616" cy="3331662"/>
          </a:xfrm>
        </p:grpSpPr>
        <p:sp>
          <p:nvSpPr>
            <p:cNvPr id="2" name="Прямоугольник 1"/>
            <p:cNvSpPr/>
            <p:nvPr/>
          </p:nvSpPr>
          <p:spPr>
            <a:xfrm>
              <a:off x="-10616" y="988279"/>
              <a:ext cx="9154616" cy="49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27655" name="Text Box 4"/>
            <p:cNvSpPr txBox="1">
              <a:spLocks noChangeArrowheads="1"/>
            </p:cNvSpPr>
            <p:nvPr/>
          </p:nvSpPr>
          <p:spPr bwMode="auto">
            <a:xfrm>
              <a:off x="496" y="1248001"/>
              <a:ext cx="9143504" cy="3071940"/>
            </a:xfrm>
            <a:prstGeom prst="rect">
              <a:avLst/>
            </a:prstGeom>
            <a:noFill/>
            <a:ln w="9525">
              <a:noFill/>
              <a:miter lim="800000"/>
              <a:headEnd/>
              <a:tailEnd/>
            </a:ln>
            <a:effectLst>
              <a:prstShdw prst="shdw12">
                <a:schemeClr val="bg2">
                  <a:alpha val="50000"/>
                </a:schemeClr>
              </a:prstShdw>
            </a:effectLst>
          </p:spPr>
          <p:txBody>
            <a:bodyPr>
              <a:spAutoFit/>
            </a:bodyPr>
            <a:lstStyle/>
            <a:p>
              <a:pPr algn="just"/>
              <a:r>
                <a:rPr lang="ru-RU" sz="2000" b="1" i="1" u="sng">
                  <a:solidFill>
                    <a:srgbClr val="100A84"/>
                  </a:solidFill>
                </a:rPr>
                <a:t>Проблема:</a:t>
              </a:r>
              <a:r>
                <a:rPr lang="ru-RU" sz="2000">
                  <a:solidFill>
                    <a:srgbClr val="100A84"/>
                  </a:solidFill>
                </a:rPr>
                <a:t> </a:t>
              </a:r>
              <a:r>
                <a:rPr lang="ru-RU" sz="2000" b="1" i="1">
                  <a:solidFill>
                    <a:srgbClr val="C00000"/>
                  </a:solidFill>
                </a:rPr>
                <a:t>Состояние МТК</a:t>
              </a:r>
              <a:r>
                <a:rPr lang="ru-RU" sz="2000" b="1">
                  <a:solidFill>
                    <a:srgbClr val="100A84"/>
                  </a:solidFill>
                </a:rPr>
                <a:t> (не известно точное количество функционирующих МТК, нет информации по точному составу действующих МТК, низкая активность членов МТК).</a:t>
              </a:r>
            </a:p>
            <a:p>
              <a:pPr algn="just"/>
              <a:endParaRPr lang="ru-RU" sz="2000" b="1" i="1" u="sng">
                <a:solidFill>
                  <a:srgbClr val="100A84"/>
                </a:solidFill>
              </a:endParaRPr>
            </a:p>
            <a:p>
              <a:pPr algn="just"/>
              <a:r>
                <a:rPr lang="ru-RU" sz="2000" b="1" i="1" u="sng">
                  <a:solidFill>
                    <a:srgbClr val="100A84"/>
                  </a:solidFill>
                </a:rPr>
                <a:t>Решение :</a:t>
              </a:r>
              <a:r>
                <a:rPr lang="ru-RU" sz="2000" b="1">
                  <a:solidFill>
                    <a:srgbClr val="100A84"/>
                  </a:solidFill>
                </a:rPr>
                <a:t> Необходимо повысить статус МТК и заинтересованность стран – участниц Соглашения в членстве в МТК, путем внесения изменений в ПМГ 02 – 2008 Правила по межгосударственной стандартизации. Типовое положение о межгосударственном техническом комитете по стандартизации (в раздел 6).</a:t>
              </a:r>
            </a:p>
          </p:txBody>
        </p:sp>
      </p:grpSp>
      <p:pic>
        <p:nvPicPr>
          <p:cNvPr id="27652" name="Рисунок 3"/>
          <p:cNvPicPr>
            <a:picLocks noChangeAspect="1"/>
          </p:cNvPicPr>
          <p:nvPr/>
        </p:nvPicPr>
        <p:blipFill>
          <a:blip r:embed="rId2"/>
          <a:srcRect/>
          <a:stretch>
            <a:fillRect/>
          </a:stretch>
        </p:blipFill>
        <p:spPr bwMode="auto">
          <a:xfrm>
            <a:off x="3851275" y="4149725"/>
            <a:ext cx="5292725" cy="2008188"/>
          </a:xfrm>
          <a:prstGeom prst="rect">
            <a:avLst/>
          </a:prstGeom>
          <a:noFill/>
          <a:ln w="9525">
            <a:noFill/>
            <a:miter lim="800000"/>
            <a:headEnd/>
            <a:tailEnd/>
          </a:ln>
        </p:spPr>
      </p:pic>
      <p:sp>
        <p:nvSpPr>
          <p:cNvPr id="27653" name="TextBox 4"/>
          <p:cNvSpPr txBox="1">
            <a:spLocks noChangeArrowheads="1"/>
          </p:cNvSpPr>
          <p:nvPr/>
        </p:nvSpPr>
        <p:spPr bwMode="auto">
          <a:xfrm>
            <a:off x="-468313" y="6273800"/>
            <a:ext cx="9109076" cy="581025"/>
          </a:xfrm>
          <a:prstGeom prst="rect">
            <a:avLst/>
          </a:prstGeom>
          <a:noFill/>
          <a:ln w="9525">
            <a:noFill/>
            <a:miter lim="800000"/>
            <a:headEnd/>
            <a:tailEnd/>
          </a:ln>
        </p:spPr>
        <p:txBody>
          <a:bodyPr>
            <a:spAutoFit/>
          </a:bodyPr>
          <a:lstStyle/>
          <a:p>
            <a:pPr algn="ctr"/>
            <a:r>
              <a:rPr lang="ru-RU" b="1" i="1">
                <a:solidFill>
                  <a:srgbClr val="C00000"/>
                </a:solidFill>
              </a:rPr>
              <a:t>Общая работа стран – участниц Соглашения по запуску работы МТК в новых условиях – залог успеха!!!</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Прямоугольник 3"/>
          <p:cNvSpPr>
            <a:spLocks noChangeArrowheads="1"/>
          </p:cNvSpPr>
          <p:nvPr/>
        </p:nvSpPr>
        <p:spPr bwMode="auto">
          <a:xfrm>
            <a:off x="395288" y="220663"/>
            <a:ext cx="7056437" cy="400050"/>
          </a:xfrm>
          <a:prstGeom prst="rect">
            <a:avLst/>
          </a:prstGeom>
          <a:noFill/>
          <a:ln w="9525">
            <a:noFill/>
            <a:miter lim="800000"/>
            <a:headEnd/>
            <a:tailEnd/>
          </a:ln>
        </p:spPr>
        <p:txBody>
          <a:bodyPr>
            <a:spAutoFit/>
          </a:bodyPr>
          <a:lstStyle/>
          <a:p>
            <a:pPr algn="ctr"/>
            <a:r>
              <a:rPr lang="ru-RU" sz="2000" b="1">
                <a:solidFill>
                  <a:srgbClr val="1F5FA0"/>
                </a:solidFill>
              </a:rPr>
              <a:t>Текст изменений в ПМГ 02 – 2008</a:t>
            </a:r>
          </a:p>
        </p:txBody>
      </p:sp>
      <p:sp>
        <p:nvSpPr>
          <p:cNvPr id="28674" name="Rectangle 61"/>
          <p:cNvSpPr>
            <a:spLocks noChangeArrowheads="1"/>
          </p:cNvSpPr>
          <p:nvPr/>
        </p:nvSpPr>
        <p:spPr bwMode="auto">
          <a:xfrm>
            <a:off x="152400" y="152400"/>
            <a:ext cx="9144000" cy="457200"/>
          </a:xfrm>
          <a:prstGeom prst="rect">
            <a:avLst/>
          </a:prstGeom>
          <a:noFill/>
          <a:ln w="9525">
            <a:noFill/>
            <a:miter lim="800000"/>
            <a:headEnd/>
            <a:tailEnd/>
          </a:ln>
        </p:spPr>
        <p:txBody>
          <a:bodyPr wrap="none" anchor="ctr">
            <a:spAutoFit/>
          </a:bodyPr>
          <a:lstStyle/>
          <a:p>
            <a:endParaRPr lang="ru-RU" sz="1800">
              <a:solidFill>
                <a:srgbClr val="000000"/>
              </a:solidFill>
            </a:endParaRPr>
          </a:p>
        </p:txBody>
      </p:sp>
      <p:grpSp>
        <p:nvGrpSpPr>
          <p:cNvPr id="28675" name="Группа 2"/>
          <p:cNvGrpSpPr>
            <a:grpSpLocks/>
          </p:cNvGrpSpPr>
          <p:nvPr/>
        </p:nvGrpSpPr>
        <p:grpSpPr bwMode="auto">
          <a:xfrm>
            <a:off x="-11113" y="981075"/>
            <a:ext cx="9155113" cy="5354638"/>
            <a:chOff x="-10616" y="980728"/>
            <a:chExt cx="9154616" cy="5355312"/>
          </a:xfrm>
        </p:grpSpPr>
        <p:sp>
          <p:nvSpPr>
            <p:cNvPr id="2" name="Прямоугольник 1"/>
            <p:cNvSpPr/>
            <p:nvPr/>
          </p:nvSpPr>
          <p:spPr>
            <a:xfrm>
              <a:off x="-10616" y="988667"/>
              <a:ext cx="9154616" cy="4953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28677" name="Text Box 4"/>
            <p:cNvSpPr txBox="1">
              <a:spLocks noChangeArrowheads="1"/>
            </p:cNvSpPr>
            <p:nvPr/>
          </p:nvSpPr>
          <p:spPr bwMode="auto">
            <a:xfrm>
              <a:off x="-10616" y="980728"/>
              <a:ext cx="9154616" cy="5355312"/>
            </a:xfrm>
            <a:prstGeom prst="rect">
              <a:avLst/>
            </a:prstGeom>
            <a:noFill/>
            <a:ln w="9525">
              <a:noFill/>
              <a:miter lim="800000"/>
              <a:headEnd/>
              <a:tailEnd/>
            </a:ln>
            <a:effectLst>
              <a:prstShdw prst="shdw12">
                <a:schemeClr val="bg2">
                  <a:alpha val="50000"/>
                </a:schemeClr>
              </a:prstShdw>
            </a:effectLst>
          </p:spPr>
          <p:txBody>
            <a:bodyPr>
              <a:spAutoFit/>
            </a:bodyPr>
            <a:lstStyle/>
            <a:p>
              <a:pPr algn="just"/>
              <a:r>
                <a:rPr lang="ru-RU" sz="1800" b="1">
                  <a:solidFill>
                    <a:srgbClr val="100A84"/>
                  </a:solidFill>
                </a:rPr>
                <a:t>«6.6 Государства - члены МТК признаются заинтересованными в</a:t>
              </a:r>
              <a:br>
                <a:rPr lang="ru-RU" sz="1800" b="1">
                  <a:solidFill>
                    <a:srgbClr val="100A84"/>
                  </a:solidFill>
                </a:rPr>
              </a:br>
              <a:r>
                <a:rPr lang="ru-RU" sz="1800" b="1">
                  <a:solidFill>
                    <a:srgbClr val="100A84"/>
                  </a:solidFill>
                </a:rPr>
                <a:t>применении стандартов в соответствующей области деятельности МТК, если</a:t>
              </a:r>
              <a:br>
                <a:rPr lang="ru-RU" sz="1800" b="1">
                  <a:solidFill>
                    <a:srgbClr val="100A84"/>
                  </a:solidFill>
                </a:rPr>
              </a:br>
              <a:r>
                <a:rPr lang="ru-RU" sz="1800" b="1">
                  <a:solidFill>
                    <a:srgbClr val="100A84"/>
                  </a:solidFill>
                </a:rPr>
                <a:t>они являются полноправными членами соответствующего МТК. Для государств, </a:t>
              </a:r>
              <a:r>
                <a:rPr lang="ru-RU" sz="1800" b="1" i="1">
                  <a:solidFill>
                    <a:srgbClr val="C00000"/>
                  </a:solidFill>
                </a:rPr>
                <a:t>являющихся полноправными членами МТК</a:t>
              </a:r>
              <a:r>
                <a:rPr lang="ru-RU" sz="1800" b="1">
                  <a:solidFill>
                    <a:srgbClr val="100A84"/>
                  </a:solidFill>
                </a:rPr>
                <a:t>, голосование по принимаемым стандартам, относящимся к области деятельности данного МТК, является </a:t>
              </a:r>
              <a:r>
                <a:rPr lang="ru-RU" sz="1800" b="1" i="1">
                  <a:solidFill>
                    <a:srgbClr val="C00000"/>
                  </a:solidFill>
                </a:rPr>
                <a:t>обязательным</a:t>
              </a:r>
              <a:r>
                <a:rPr lang="ru-RU" sz="1800" b="1">
                  <a:solidFill>
                    <a:srgbClr val="100A84"/>
                  </a:solidFill>
                </a:rPr>
                <a:t>.</a:t>
              </a:r>
            </a:p>
            <a:p>
              <a:pPr algn="just"/>
              <a:r>
                <a:rPr lang="ru-RU" sz="1800" b="1">
                  <a:solidFill>
                    <a:srgbClr val="100A84"/>
                  </a:solidFill>
                </a:rPr>
                <a:t>6.7 Если национальный орган страны, являющейся полноправным членом МТК, </a:t>
              </a:r>
              <a:r>
                <a:rPr lang="ru-RU" sz="1800" b="1" i="1">
                  <a:solidFill>
                    <a:srgbClr val="C00000"/>
                  </a:solidFill>
                </a:rPr>
                <a:t>более 3-х раз не принимал участие в голосовании</a:t>
              </a:r>
              <a:r>
                <a:rPr lang="ru-RU" sz="1800" b="1">
                  <a:solidFill>
                    <a:srgbClr val="100A84"/>
                  </a:solidFill>
                </a:rPr>
                <a:t>, то страна может быть признана незаинтересованной в применении стандартов в области деятельности данного МТК и данная </a:t>
              </a:r>
              <a:r>
                <a:rPr lang="ru-RU" sz="1800" b="1" i="1">
                  <a:solidFill>
                    <a:srgbClr val="C00000"/>
                  </a:solidFill>
                </a:rPr>
                <a:t>страна может быть переведена в статус страны – члена наблюдателя</a:t>
              </a:r>
              <a:r>
                <a:rPr lang="ru-RU" sz="1800" b="1" i="1">
                  <a:solidFill>
                    <a:srgbClr val="100A84"/>
                  </a:solidFill>
                </a:rPr>
                <a:t>.</a:t>
              </a:r>
            </a:p>
            <a:p>
              <a:pPr algn="just"/>
              <a:r>
                <a:rPr lang="ru-RU" sz="1800" b="1">
                  <a:solidFill>
                    <a:srgbClr val="100A84"/>
                  </a:solidFill>
                </a:rPr>
                <a:t>Вопрос об изменении статуса члена МТК рассматривается на заседании МГС по представлению национального органа государства, ведущего секретариат МТК либо по представлению Бюро по стандартам.</a:t>
              </a:r>
            </a:p>
            <a:p>
              <a:pPr algn="just"/>
              <a:r>
                <a:rPr lang="ru-RU" sz="1800" b="1">
                  <a:solidFill>
                    <a:srgbClr val="100A84"/>
                  </a:solidFill>
                </a:rPr>
                <a:t>В случае, если в результате исключения национального органа из состава полноправных членов МТК количество полноправных членов данного МТК будет менее трех, то по представлению национального органа страны, ведущей секретариат МТК перед МГС может быть инициирован вопрос о ликвидации данного МТК».</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Прямоугольник 3"/>
          <p:cNvSpPr>
            <a:spLocks noChangeArrowheads="1"/>
          </p:cNvSpPr>
          <p:nvPr/>
        </p:nvSpPr>
        <p:spPr bwMode="auto">
          <a:xfrm>
            <a:off x="395288" y="-26988"/>
            <a:ext cx="7056437" cy="1016001"/>
          </a:xfrm>
          <a:prstGeom prst="rect">
            <a:avLst/>
          </a:prstGeom>
          <a:noFill/>
          <a:ln w="9525">
            <a:noFill/>
            <a:miter lim="800000"/>
            <a:headEnd/>
            <a:tailEnd/>
          </a:ln>
        </p:spPr>
        <p:txBody>
          <a:bodyPr>
            <a:spAutoFit/>
          </a:bodyPr>
          <a:lstStyle/>
          <a:p>
            <a:pPr algn="ctr"/>
            <a:r>
              <a:rPr lang="ru-RU" sz="2000" b="1">
                <a:solidFill>
                  <a:srgbClr val="1F5FA0"/>
                </a:solidFill>
              </a:rPr>
              <a:t>Первоочередные мероприятия:</a:t>
            </a:r>
          </a:p>
          <a:p>
            <a:pPr algn="ctr"/>
            <a:r>
              <a:rPr lang="ru-RU" sz="2000" b="1">
                <a:solidFill>
                  <a:srgbClr val="1F5FA0"/>
                </a:solidFill>
              </a:rPr>
              <a:t>Изменение процедуры голосования</a:t>
            </a:r>
          </a:p>
          <a:p>
            <a:pPr algn="ctr"/>
            <a:r>
              <a:rPr lang="ru-RU" sz="2000" b="1">
                <a:solidFill>
                  <a:srgbClr val="1F5FA0"/>
                </a:solidFill>
              </a:rPr>
              <a:t>(продолжение)</a:t>
            </a:r>
          </a:p>
        </p:txBody>
      </p:sp>
      <p:sp>
        <p:nvSpPr>
          <p:cNvPr id="29698" name="Rectangle 61"/>
          <p:cNvSpPr>
            <a:spLocks noChangeArrowheads="1"/>
          </p:cNvSpPr>
          <p:nvPr/>
        </p:nvSpPr>
        <p:spPr bwMode="auto">
          <a:xfrm>
            <a:off x="152400" y="152400"/>
            <a:ext cx="9144000" cy="457200"/>
          </a:xfrm>
          <a:prstGeom prst="rect">
            <a:avLst/>
          </a:prstGeom>
          <a:noFill/>
          <a:ln w="9525">
            <a:noFill/>
            <a:miter lim="800000"/>
            <a:headEnd/>
            <a:tailEnd/>
          </a:ln>
        </p:spPr>
        <p:txBody>
          <a:bodyPr wrap="none" anchor="ctr">
            <a:spAutoFit/>
          </a:bodyPr>
          <a:lstStyle/>
          <a:p>
            <a:endParaRPr lang="ru-RU" sz="1800">
              <a:solidFill>
                <a:srgbClr val="000000"/>
              </a:solidFill>
            </a:endParaRPr>
          </a:p>
        </p:txBody>
      </p:sp>
      <p:grpSp>
        <p:nvGrpSpPr>
          <p:cNvPr id="29699" name="Группа 2"/>
          <p:cNvGrpSpPr>
            <a:grpSpLocks/>
          </p:cNvGrpSpPr>
          <p:nvPr/>
        </p:nvGrpSpPr>
        <p:grpSpPr bwMode="auto">
          <a:xfrm>
            <a:off x="179388" y="1341438"/>
            <a:ext cx="6697662" cy="2808287"/>
            <a:chOff x="-10616" y="980728"/>
            <a:chExt cx="9154616" cy="1249232"/>
          </a:xfrm>
        </p:grpSpPr>
        <p:sp>
          <p:nvSpPr>
            <p:cNvPr id="2" name="Прямоугольник 1"/>
            <p:cNvSpPr/>
            <p:nvPr/>
          </p:nvSpPr>
          <p:spPr>
            <a:xfrm>
              <a:off x="-10616" y="988496"/>
              <a:ext cx="9154616" cy="4964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29702" name="Text Box 4"/>
            <p:cNvSpPr txBox="1">
              <a:spLocks noChangeArrowheads="1"/>
            </p:cNvSpPr>
            <p:nvPr/>
          </p:nvSpPr>
          <p:spPr bwMode="auto">
            <a:xfrm>
              <a:off x="-10616" y="980728"/>
              <a:ext cx="9154616" cy="1249232"/>
            </a:xfrm>
            <a:prstGeom prst="rect">
              <a:avLst/>
            </a:prstGeom>
            <a:noFill/>
            <a:ln w="9525">
              <a:noFill/>
              <a:miter lim="800000"/>
              <a:headEnd/>
              <a:tailEnd/>
            </a:ln>
            <a:effectLst>
              <a:prstShdw prst="shdw12">
                <a:schemeClr val="bg2">
                  <a:alpha val="50000"/>
                </a:schemeClr>
              </a:prstShdw>
            </a:effectLst>
          </p:spPr>
          <p:txBody>
            <a:bodyPr>
              <a:spAutoFit/>
            </a:bodyPr>
            <a:lstStyle/>
            <a:p>
              <a:r>
                <a:rPr lang="ru-RU" sz="1800" b="1" i="1" u="sng">
                  <a:solidFill>
                    <a:srgbClr val="100A84"/>
                  </a:solidFill>
                </a:rPr>
                <a:t>Проблема:</a:t>
              </a:r>
              <a:r>
                <a:rPr lang="ru-RU" sz="1800">
                  <a:solidFill>
                    <a:srgbClr val="100A84"/>
                  </a:solidFill>
                </a:rPr>
                <a:t> </a:t>
              </a:r>
              <a:r>
                <a:rPr lang="ru-RU" sz="1800" b="1">
                  <a:solidFill>
                    <a:srgbClr val="100A84"/>
                  </a:solidFill>
                </a:rPr>
                <a:t>В связи с предлагаемыми изменениями, представленными выше, необходимо уточнить понятие </a:t>
              </a:r>
              <a:r>
                <a:rPr lang="ru-RU" sz="1800" b="1" i="1">
                  <a:solidFill>
                    <a:srgbClr val="C00000"/>
                  </a:solidFill>
                </a:rPr>
                <a:t>«заинтересованности» </a:t>
              </a:r>
              <a:r>
                <a:rPr lang="ru-RU" sz="1800" b="1">
                  <a:solidFill>
                    <a:srgbClr val="100A84"/>
                  </a:solidFill>
                </a:rPr>
                <a:t>стран – членов МТК. </a:t>
              </a:r>
            </a:p>
            <a:p>
              <a:endParaRPr lang="ru-RU" sz="1800" b="1" i="1" u="sng">
                <a:solidFill>
                  <a:srgbClr val="100A84"/>
                </a:solidFill>
              </a:endParaRPr>
            </a:p>
            <a:p>
              <a:r>
                <a:rPr lang="ru-RU" sz="1800" b="1" i="1" u="sng">
                  <a:solidFill>
                    <a:srgbClr val="100A84"/>
                  </a:solidFill>
                </a:rPr>
                <a:t>Решение :</a:t>
              </a:r>
              <a:r>
                <a:rPr lang="ru-RU" sz="1800" b="1">
                  <a:solidFill>
                    <a:srgbClr val="100A84"/>
                  </a:solidFill>
                </a:rPr>
                <a:t> Необходимо внести изменения В ПМГ 22-2004 Правила по межгосударственной стандартизации. Правила разработки программы работ по межгосударственной стандартизации</a:t>
              </a:r>
              <a:r>
                <a:rPr lang="en-US" sz="1800" b="1">
                  <a:solidFill>
                    <a:srgbClr val="100A84"/>
                  </a:solidFill>
                </a:rPr>
                <a:t>.</a:t>
              </a:r>
              <a:endParaRPr lang="ru-RU" sz="1800" b="1">
                <a:solidFill>
                  <a:srgbClr val="100A84"/>
                </a:solidFill>
              </a:endParaRPr>
            </a:p>
            <a:p>
              <a:pPr algn="just"/>
              <a:endParaRPr lang="ru-RU" sz="1800" b="1">
                <a:solidFill>
                  <a:srgbClr val="100A84"/>
                </a:solidFill>
              </a:endParaRPr>
            </a:p>
            <a:p>
              <a:pPr algn="just"/>
              <a:endParaRPr lang="ru-RU" b="1">
                <a:solidFill>
                  <a:srgbClr val="100A84"/>
                </a:solidFill>
              </a:endParaRPr>
            </a:p>
          </p:txBody>
        </p:sp>
      </p:grpSp>
      <p:pic>
        <p:nvPicPr>
          <p:cNvPr id="29700" name="Рисунок 4"/>
          <p:cNvPicPr>
            <a:picLocks noChangeAspect="1"/>
          </p:cNvPicPr>
          <p:nvPr/>
        </p:nvPicPr>
        <p:blipFill>
          <a:blip r:embed="rId2"/>
          <a:srcRect/>
          <a:stretch>
            <a:fillRect/>
          </a:stretch>
        </p:blipFill>
        <p:spPr bwMode="auto">
          <a:xfrm>
            <a:off x="6911975" y="3644900"/>
            <a:ext cx="2232025" cy="2503488"/>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Прямоугольник 3"/>
          <p:cNvSpPr>
            <a:spLocks noChangeArrowheads="1"/>
          </p:cNvSpPr>
          <p:nvPr/>
        </p:nvSpPr>
        <p:spPr bwMode="auto">
          <a:xfrm>
            <a:off x="1042988" y="292100"/>
            <a:ext cx="6048375" cy="400050"/>
          </a:xfrm>
          <a:prstGeom prst="rect">
            <a:avLst/>
          </a:prstGeom>
          <a:noFill/>
          <a:ln w="9525">
            <a:noFill/>
            <a:miter lim="800000"/>
            <a:headEnd/>
            <a:tailEnd/>
          </a:ln>
        </p:spPr>
        <p:txBody>
          <a:bodyPr>
            <a:spAutoFit/>
          </a:bodyPr>
          <a:lstStyle/>
          <a:p>
            <a:pPr algn="ctr"/>
            <a:r>
              <a:rPr lang="ru-RU" sz="2000" b="1">
                <a:solidFill>
                  <a:srgbClr val="1F5FA0"/>
                </a:solidFill>
              </a:rPr>
              <a:t>Текст изменений в ПМГ 22-2004</a:t>
            </a:r>
          </a:p>
        </p:txBody>
      </p:sp>
      <p:sp>
        <p:nvSpPr>
          <p:cNvPr id="30722" name="Rectangle 61"/>
          <p:cNvSpPr>
            <a:spLocks noChangeArrowheads="1"/>
          </p:cNvSpPr>
          <p:nvPr/>
        </p:nvSpPr>
        <p:spPr bwMode="auto">
          <a:xfrm>
            <a:off x="152400" y="152400"/>
            <a:ext cx="9144000" cy="457200"/>
          </a:xfrm>
          <a:prstGeom prst="rect">
            <a:avLst/>
          </a:prstGeom>
          <a:noFill/>
          <a:ln w="9525">
            <a:noFill/>
            <a:miter lim="800000"/>
            <a:headEnd/>
            <a:tailEnd/>
          </a:ln>
        </p:spPr>
        <p:txBody>
          <a:bodyPr wrap="none" anchor="ctr">
            <a:spAutoFit/>
          </a:bodyPr>
          <a:lstStyle/>
          <a:p>
            <a:endParaRPr lang="ru-RU" sz="1800">
              <a:solidFill>
                <a:srgbClr val="000000"/>
              </a:solidFill>
            </a:endParaRPr>
          </a:p>
        </p:txBody>
      </p:sp>
      <p:grpSp>
        <p:nvGrpSpPr>
          <p:cNvPr id="30723" name="Группа 2"/>
          <p:cNvGrpSpPr>
            <a:grpSpLocks/>
          </p:cNvGrpSpPr>
          <p:nvPr/>
        </p:nvGrpSpPr>
        <p:grpSpPr bwMode="auto">
          <a:xfrm>
            <a:off x="0" y="1231900"/>
            <a:ext cx="9144000" cy="5510213"/>
            <a:chOff x="-167657" y="859939"/>
            <a:chExt cx="9422434" cy="5509200"/>
          </a:xfrm>
        </p:grpSpPr>
        <p:sp>
          <p:nvSpPr>
            <p:cNvPr id="2" name="Прямоугольник 1"/>
            <p:cNvSpPr/>
            <p:nvPr/>
          </p:nvSpPr>
          <p:spPr>
            <a:xfrm>
              <a:off x="-10616" y="988503"/>
              <a:ext cx="9154156" cy="4967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30725" name="Text Box 4"/>
            <p:cNvSpPr txBox="1">
              <a:spLocks noChangeArrowheads="1"/>
            </p:cNvSpPr>
            <p:nvPr/>
          </p:nvSpPr>
          <p:spPr bwMode="auto">
            <a:xfrm>
              <a:off x="-167657" y="859939"/>
              <a:ext cx="9422434" cy="5509200"/>
            </a:xfrm>
            <a:prstGeom prst="rect">
              <a:avLst/>
            </a:prstGeom>
            <a:noFill/>
            <a:ln w="9525">
              <a:noFill/>
              <a:miter lim="800000"/>
              <a:headEnd/>
              <a:tailEnd/>
            </a:ln>
            <a:effectLst>
              <a:prstShdw prst="shdw12">
                <a:schemeClr val="bg2">
                  <a:alpha val="50000"/>
                </a:schemeClr>
              </a:prstShdw>
            </a:effectLst>
          </p:spPr>
          <p:txBody>
            <a:bodyPr>
              <a:spAutoFit/>
            </a:bodyPr>
            <a:lstStyle/>
            <a:p>
              <a:pPr algn="just"/>
              <a:r>
                <a:rPr lang="ru-RU" b="1">
                  <a:solidFill>
                    <a:srgbClr val="100A84"/>
                  </a:solidFill>
                </a:rPr>
                <a:t>Пункт 3.5. Изложить в новой редакции - «Межгосударственные технические комитеты (далее МТК), а при отсутствии МТК по предлагаемым темам, национальные органы в соответствии с принятым МГС Перечнем, разрабатывают предложения в Программу.</a:t>
              </a:r>
            </a:p>
            <a:p>
              <a:pPr algn="just"/>
              <a:r>
                <a:rPr lang="ru-RU" b="1">
                  <a:solidFill>
                    <a:srgbClr val="100A84"/>
                  </a:solidFill>
                </a:rPr>
                <a:t>Разработка предложений осуществляется в виде базы данных АИС «Разработка плана» с использованием программного обеспечения </a:t>
              </a:r>
              <a:r>
                <a:rPr lang="en-US" b="1">
                  <a:solidFill>
                    <a:srgbClr val="100A84"/>
                  </a:solidFill>
                </a:rPr>
                <a:t>Lotus Notes</a:t>
              </a:r>
              <a:r>
                <a:rPr lang="ru-RU" b="1">
                  <a:solidFill>
                    <a:srgbClr val="100A84"/>
                  </a:solidFill>
                </a:rPr>
                <a:t> (посредством заполнения карточек тем проекта Программы). Карточка темы содержит информацию о планируемом к разработке (пересмотру, внесению изменений) НД, наименование проекта НД, его коды и шифры, вид работы, сроки разработки и другую информацию, необходимую для формирования Программы. Форма карточки - в соответствии с приложением А.</a:t>
              </a:r>
            </a:p>
            <a:p>
              <a:pPr algn="just"/>
              <a:r>
                <a:rPr lang="ru-RU" b="1">
                  <a:solidFill>
                    <a:srgbClr val="100A84"/>
                  </a:solidFill>
                </a:rPr>
                <a:t>Заполненная база данных [</a:t>
              </a:r>
              <a:r>
                <a:rPr lang="en-US" b="1">
                  <a:solidFill>
                    <a:srgbClr val="100A84"/>
                  </a:solidFill>
                </a:rPr>
                <a:t>pmgs xxxx </a:t>
              </a:r>
              <a:r>
                <a:rPr lang="ru-RU" b="1">
                  <a:solidFill>
                    <a:srgbClr val="100A84"/>
                  </a:solidFill>
                </a:rPr>
                <a:t>(</a:t>
              </a:r>
              <a:r>
                <a:rPr lang="en-US" b="1">
                  <a:solidFill>
                    <a:srgbClr val="100A84"/>
                  </a:solidFill>
                </a:rPr>
                <a:t>rofl</a:t>
              </a:r>
              <a:r>
                <a:rPr lang="ru-RU" b="1">
                  <a:solidFill>
                    <a:srgbClr val="100A84"/>
                  </a:solidFill>
                </a:rPr>
                <a:t>).</a:t>
              </a:r>
              <a:r>
                <a:rPr lang="en-US" b="1">
                  <a:solidFill>
                    <a:srgbClr val="100A84"/>
                  </a:solidFill>
                </a:rPr>
                <a:t>nsf</a:t>
              </a:r>
              <a:r>
                <a:rPr lang="ru-RU" b="1">
                  <a:solidFill>
                    <a:srgbClr val="100A84"/>
                  </a:solidFill>
                </a:rPr>
                <a:t>)] направляется в Бюро в электронном формате в срок, установленный МГС».</a:t>
              </a:r>
            </a:p>
            <a:p>
              <a:pPr algn="just"/>
              <a:r>
                <a:rPr lang="ru-RU" b="1">
                  <a:solidFill>
                    <a:srgbClr val="100A84"/>
                  </a:solidFill>
                </a:rPr>
                <a:t>Пункт 3.6 Изложить в новой редакции – «Государства - члены МТК признаются </a:t>
              </a:r>
              <a:r>
                <a:rPr lang="ru-RU" b="1" i="1">
                  <a:solidFill>
                    <a:srgbClr val="C00000"/>
                  </a:solidFill>
                </a:rPr>
                <a:t>заинтересованными</a:t>
              </a:r>
              <a:r>
                <a:rPr lang="ru-RU" b="1">
                  <a:solidFill>
                    <a:srgbClr val="100A84"/>
                  </a:solidFill>
                </a:rPr>
                <a:t> в применении стандартов в соответствующей области деятельности МТК, если они являются </a:t>
              </a:r>
              <a:r>
                <a:rPr lang="ru-RU" b="1" i="1">
                  <a:solidFill>
                    <a:srgbClr val="C00000"/>
                  </a:solidFill>
                </a:rPr>
                <a:t>активными членами </a:t>
              </a:r>
              <a:r>
                <a:rPr lang="ru-RU" b="1">
                  <a:solidFill>
                    <a:srgbClr val="100A84"/>
                  </a:solidFill>
                </a:rPr>
                <a:t>соответствующего МТК.</a:t>
              </a:r>
            </a:p>
            <a:p>
              <a:pPr algn="just"/>
              <a:r>
                <a:rPr lang="ru-RU" b="1">
                  <a:solidFill>
                    <a:srgbClr val="100A84"/>
                  </a:solidFill>
                </a:rPr>
                <a:t>Бюро на основе предложений  МТК и национальных   органов формирует проект Программы и по электронной почте направляет его в национальные органы для определения заинтересованности по темам, предложенным при отсутствии МТК. </a:t>
              </a:r>
            </a:p>
            <a:p>
              <a:pPr algn="just"/>
              <a:r>
                <a:rPr lang="ru-RU" b="1">
                  <a:solidFill>
                    <a:srgbClr val="100A84"/>
                  </a:solidFill>
                </a:rPr>
                <a:t>Формы титульного листа и сводных данных Программы  -  в  соответствии с приложениями Б и В; структура Программы - в соответствии с приложением Г».</a:t>
              </a:r>
            </a:p>
            <a:p>
              <a:pPr algn="just"/>
              <a:endParaRPr lang="ru-RU" b="1">
                <a:solidFill>
                  <a:srgbClr val="100A84"/>
                </a:solidFill>
              </a:endParaRPr>
            </a:p>
            <a:p>
              <a:pPr algn="just"/>
              <a:endParaRPr lang="ru-RU" b="1">
                <a:solidFill>
                  <a:srgbClr val="100A84"/>
                </a:solidFill>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Прямоугольник 3"/>
          <p:cNvSpPr>
            <a:spLocks noChangeArrowheads="1"/>
          </p:cNvSpPr>
          <p:nvPr/>
        </p:nvSpPr>
        <p:spPr bwMode="auto">
          <a:xfrm>
            <a:off x="395288" y="273050"/>
            <a:ext cx="7056437" cy="708025"/>
          </a:xfrm>
          <a:prstGeom prst="rect">
            <a:avLst/>
          </a:prstGeom>
          <a:noFill/>
          <a:ln w="9525">
            <a:noFill/>
            <a:miter lim="800000"/>
            <a:headEnd/>
            <a:tailEnd/>
          </a:ln>
        </p:spPr>
        <p:txBody>
          <a:bodyPr>
            <a:spAutoFit/>
          </a:bodyPr>
          <a:lstStyle/>
          <a:p>
            <a:pPr algn="ctr"/>
            <a:r>
              <a:rPr lang="ru-RU" sz="2000" b="1">
                <a:solidFill>
                  <a:srgbClr val="1F5FA0"/>
                </a:solidFill>
              </a:rPr>
              <a:t>Текст изменений в ПМГ 22-2004</a:t>
            </a:r>
          </a:p>
          <a:p>
            <a:pPr algn="ctr"/>
            <a:r>
              <a:rPr lang="ru-RU" sz="2000" b="1">
                <a:solidFill>
                  <a:srgbClr val="1F5FA0"/>
                </a:solidFill>
              </a:rPr>
              <a:t>(продолжение)</a:t>
            </a:r>
          </a:p>
        </p:txBody>
      </p:sp>
      <p:sp>
        <p:nvSpPr>
          <p:cNvPr id="31746" name="Rectangle 61"/>
          <p:cNvSpPr>
            <a:spLocks noChangeArrowheads="1"/>
          </p:cNvSpPr>
          <p:nvPr/>
        </p:nvSpPr>
        <p:spPr bwMode="auto">
          <a:xfrm>
            <a:off x="152400" y="152400"/>
            <a:ext cx="9144000" cy="457200"/>
          </a:xfrm>
          <a:prstGeom prst="rect">
            <a:avLst/>
          </a:prstGeom>
          <a:noFill/>
          <a:ln w="9525">
            <a:noFill/>
            <a:miter lim="800000"/>
            <a:headEnd/>
            <a:tailEnd/>
          </a:ln>
        </p:spPr>
        <p:txBody>
          <a:bodyPr wrap="none" anchor="ctr">
            <a:spAutoFit/>
          </a:bodyPr>
          <a:lstStyle/>
          <a:p>
            <a:endParaRPr lang="ru-RU" sz="1800">
              <a:solidFill>
                <a:srgbClr val="000000"/>
              </a:solidFill>
            </a:endParaRPr>
          </a:p>
        </p:txBody>
      </p:sp>
      <p:grpSp>
        <p:nvGrpSpPr>
          <p:cNvPr id="31747" name="Группа 2"/>
          <p:cNvGrpSpPr>
            <a:grpSpLocks/>
          </p:cNvGrpSpPr>
          <p:nvPr/>
        </p:nvGrpSpPr>
        <p:grpSpPr bwMode="auto">
          <a:xfrm>
            <a:off x="0" y="1131888"/>
            <a:ext cx="9036050" cy="4960937"/>
            <a:chOff x="-10616" y="988279"/>
            <a:chExt cx="9154616" cy="5422946"/>
          </a:xfrm>
        </p:grpSpPr>
        <p:sp>
          <p:nvSpPr>
            <p:cNvPr id="2" name="Прямоугольник 1"/>
            <p:cNvSpPr/>
            <p:nvPr/>
          </p:nvSpPr>
          <p:spPr>
            <a:xfrm>
              <a:off x="-10616" y="988279"/>
              <a:ext cx="9154616" cy="4963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31749" name="Text Box 4"/>
            <p:cNvSpPr txBox="1">
              <a:spLocks noChangeArrowheads="1"/>
            </p:cNvSpPr>
            <p:nvPr/>
          </p:nvSpPr>
          <p:spPr bwMode="auto">
            <a:xfrm>
              <a:off x="98293" y="1533546"/>
              <a:ext cx="8991600" cy="4877679"/>
            </a:xfrm>
            <a:prstGeom prst="rect">
              <a:avLst/>
            </a:prstGeom>
            <a:noFill/>
            <a:ln w="9525">
              <a:noFill/>
              <a:miter lim="800000"/>
              <a:headEnd/>
              <a:tailEnd/>
            </a:ln>
            <a:effectLst>
              <a:prstShdw prst="shdw12">
                <a:schemeClr val="bg2">
                  <a:alpha val="50000"/>
                </a:schemeClr>
              </a:prstShdw>
            </a:effectLst>
          </p:spPr>
          <p:txBody>
            <a:bodyPr>
              <a:spAutoFit/>
            </a:bodyPr>
            <a:lstStyle/>
            <a:p>
              <a:pPr algn="just"/>
              <a:r>
                <a:rPr lang="ru-RU" sz="1800" b="1">
                  <a:solidFill>
                    <a:srgbClr val="100A84"/>
                  </a:solidFill>
                </a:rPr>
                <a:t>Пункт 3.7 Изложить в новой редакции – «С учетом высказанной МТК и национальными органами заинтересованности Бюро формирует окончательную редакцию проекта Программы.</a:t>
              </a:r>
            </a:p>
            <a:p>
              <a:pPr algn="just"/>
              <a:r>
                <a:rPr lang="ru-RU" sz="1800" b="1">
                  <a:solidFill>
                    <a:srgbClr val="100A84"/>
                  </a:solidFill>
                </a:rPr>
                <a:t>В окончательную редакцию проекта Программы, включаются темы, предложенные МТК, а так же темы, заинтересованность в которых высказали не менее трех государств - участников  Соглашения при отсутствии МТК - для  разработки  НД  впервые и не менее половины государств-участников Соглашения - при разработке (пересмотре) стандартов взамен действующих и изменений к действующим стандартам».</a:t>
              </a:r>
            </a:p>
            <a:p>
              <a:pPr algn="just"/>
              <a:r>
                <a:rPr lang="ru-RU" sz="1800" b="1">
                  <a:solidFill>
                    <a:srgbClr val="100A84"/>
                  </a:solidFill>
                </a:rPr>
                <a:t>Пункт 3.10 Начало первого абзаца дополнить словами – «МТК и» далее по тексту.</a:t>
              </a:r>
            </a:p>
            <a:p>
              <a:pPr algn="just"/>
              <a:r>
                <a:rPr lang="ru-RU" sz="1800" b="1">
                  <a:solidFill>
                    <a:srgbClr val="100A84"/>
                  </a:solidFill>
                </a:rPr>
                <a:t>Пункт 3.11 Первый абзац после слов – «Бюро   на  основании   предложений» дополнить словами – «МТК и» далее по тексту.</a:t>
              </a:r>
            </a:p>
            <a:p>
              <a:pPr algn="just"/>
              <a:endParaRPr lang="ru-RU" b="1">
                <a:solidFill>
                  <a:srgbClr val="100A84"/>
                </a:solidFill>
              </a:endParaRPr>
            </a:p>
            <a:p>
              <a:pPr algn="just"/>
              <a:endParaRPr lang="ru-RU" b="1">
                <a:solidFill>
                  <a:srgbClr val="100A84"/>
                </a:solidFill>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Прямоугольник 3"/>
          <p:cNvSpPr>
            <a:spLocks noChangeArrowheads="1"/>
          </p:cNvSpPr>
          <p:nvPr/>
        </p:nvSpPr>
        <p:spPr bwMode="auto">
          <a:xfrm>
            <a:off x="395288" y="190500"/>
            <a:ext cx="7056437" cy="396875"/>
          </a:xfrm>
          <a:prstGeom prst="rect">
            <a:avLst/>
          </a:prstGeom>
          <a:noFill/>
          <a:ln w="9525">
            <a:noFill/>
            <a:miter lim="800000"/>
            <a:headEnd/>
            <a:tailEnd/>
          </a:ln>
        </p:spPr>
        <p:txBody>
          <a:bodyPr>
            <a:spAutoFit/>
          </a:bodyPr>
          <a:lstStyle/>
          <a:p>
            <a:pPr algn="ctr"/>
            <a:r>
              <a:rPr lang="ru-RU" sz="2000" b="1">
                <a:solidFill>
                  <a:srgbClr val="1F5FA0"/>
                </a:solidFill>
              </a:rPr>
              <a:t>ОЖИДАЕМЫЕ РЕЗУЛЬТАТЫ</a:t>
            </a:r>
          </a:p>
        </p:txBody>
      </p:sp>
      <p:sp>
        <p:nvSpPr>
          <p:cNvPr id="32770" name="Rectangle 61"/>
          <p:cNvSpPr>
            <a:spLocks noChangeArrowheads="1"/>
          </p:cNvSpPr>
          <p:nvPr/>
        </p:nvSpPr>
        <p:spPr bwMode="auto">
          <a:xfrm>
            <a:off x="152400" y="152400"/>
            <a:ext cx="9144000" cy="457200"/>
          </a:xfrm>
          <a:prstGeom prst="rect">
            <a:avLst/>
          </a:prstGeom>
          <a:noFill/>
          <a:ln w="9525">
            <a:noFill/>
            <a:miter lim="800000"/>
            <a:headEnd/>
            <a:tailEnd/>
          </a:ln>
        </p:spPr>
        <p:txBody>
          <a:bodyPr wrap="none" anchor="ctr">
            <a:spAutoFit/>
          </a:bodyPr>
          <a:lstStyle/>
          <a:p>
            <a:endParaRPr lang="ru-RU" sz="1800">
              <a:solidFill>
                <a:srgbClr val="000000"/>
              </a:solidFill>
            </a:endParaRPr>
          </a:p>
        </p:txBody>
      </p:sp>
      <p:sp>
        <p:nvSpPr>
          <p:cNvPr id="3" name="Прямоугольник 2"/>
          <p:cNvSpPr/>
          <p:nvPr/>
        </p:nvSpPr>
        <p:spPr>
          <a:xfrm>
            <a:off x="0" y="981075"/>
            <a:ext cx="9144000" cy="5032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7" name="Text Box 64"/>
          <p:cNvSpPr txBox="1">
            <a:spLocks noChangeArrowheads="1"/>
          </p:cNvSpPr>
          <p:nvPr/>
        </p:nvSpPr>
        <p:spPr bwMode="auto">
          <a:xfrm>
            <a:off x="179388" y="1071563"/>
            <a:ext cx="8964612" cy="1463675"/>
          </a:xfrm>
          <a:prstGeom prst="rect">
            <a:avLst/>
          </a:prstGeom>
          <a:noFill/>
          <a:ln w="9525">
            <a:noFill/>
            <a:miter lim="800000"/>
            <a:headEnd/>
            <a:tailEnd/>
          </a:ln>
          <a:effectLst>
            <a:prstShdw prst="shdw12">
              <a:schemeClr val="bg2">
                <a:alpha val="50000"/>
              </a:schemeClr>
            </a:prstShdw>
          </a:effectLst>
        </p:spPr>
        <p:txBody>
          <a:bodyPr>
            <a:spAutoFit/>
          </a:bodyPr>
          <a:lstStyle/>
          <a:p>
            <a:pPr marL="304800" indent="-304800">
              <a:spcBef>
                <a:spcPts val="1200"/>
              </a:spcBef>
            </a:pPr>
            <a:r>
              <a:rPr lang="ru-RU" sz="2000" b="1" i="1">
                <a:solidFill>
                  <a:srgbClr val="CC3300"/>
                </a:solidFill>
              </a:rPr>
              <a:t>Положительные результаты:</a:t>
            </a:r>
          </a:p>
          <a:p>
            <a:pPr marL="304800" indent="-304800">
              <a:spcBef>
                <a:spcPts val="1200"/>
              </a:spcBef>
              <a:buFont typeface="Arial" charset="0"/>
              <a:buAutoNum type="arabicPeriod"/>
            </a:pPr>
            <a:r>
              <a:rPr lang="ru-RU" sz="2000" b="1">
                <a:solidFill>
                  <a:srgbClr val="100A84"/>
                </a:solidFill>
              </a:rPr>
              <a:t>Ускорение процедуры голосования;</a:t>
            </a:r>
          </a:p>
          <a:p>
            <a:pPr marL="304800" indent="-304800">
              <a:buFont typeface="Arial" charset="0"/>
              <a:buAutoNum type="arabicPeriod"/>
            </a:pPr>
            <a:r>
              <a:rPr lang="ru-RU" sz="2000" b="1">
                <a:solidFill>
                  <a:srgbClr val="100A84"/>
                </a:solidFill>
              </a:rPr>
              <a:t>Сокращение сроков принятия межгосударственных стандартов, без потери качества разрабатываемых документов;</a:t>
            </a:r>
          </a:p>
        </p:txBody>
      </p:sp>
      <p:sp>
        <p:nvSpPr>
          <p:cNvPr id="32773" name="Text Box 64"/>
          <p:cNvSpPr txBox="1">
            <a:spLocks noChangeArrowheads="1"/>
          </p:cNvSpPr>
          <p:nvPr/>
        </p:nvSpPr>
        <p:spPr bwMode="auto">
          <a:xfrm>
            <a:off x="323850" y="3500438"/>
            <a:ext cx="5688013" cy="1158875"/>
          </a:xfrm>
          <a:prstGeom prst="rect">
            <a:avLst/>
          </a:prstGeom>
          <a:noFill/>
          <a:ln w="9525">
            <a:noFill/>
            <a:miter lim="800000"/>
            <a:headEnd/>
            <a:tailEnd/>
          </a:ln>
          <a:effectLst>
            <a:prstShdw prst="shdw12">
              <a:schemeClr val="bg2">
                <a:alpha val="50000"/>
              </a:schemeClr>
            </a:prstShdw>
          </a:effectLst>
        </p:spPr>
        <p:txBody>
          <a:bodyPr>
            <a:spAutoFit/>
          </a:bodyPr>
          <a:lstStyle/>
          <a:p>
            <a:pPr marL="304800" indent="-304800">
              <a:spcBef>
                <a:spcPts val="1200"/>
              </a:spcBef>
            </a:pPr>
            <a:r>
              <a:rPr lang="ru-RU" sz="2000" b="1" i="1">
                <a:solidFill>
                  <a:srgbClr val="CC3300"/>
                </a:solidFill>
              </a:rPr>
              <a:t>Риски:</a:t>
            </a:r>
          </a:p>
          <a:p>
            <a:pPr marL="304800" indent="-304800">
              <a:spcBef>
                <a:spcPts val="1200"/>
              </a:spcBef>
            </a:pPr>
            <a:r>
              <a:rPr lang="ru-RU" sz="2000" b="1">
                <a:solidFill>
                  <a:srgbClr val="100A84"/>
                </a:solidFill>
              </a:rPr>
              <a:t>    Текущее состояние МТК пока не позволяет гарантировать результаты</a:t>
            </a:r>
          </a:p>
        </p:txBody>
      </p:sp>
      <p:pic>
        <p:nvPicPr>
          <p:cNvPr id="32774" name="Рисунок 14" descr="Auguste_Rodin_-_Grubleren_2005-02.jpg"/>
          <p:cNvPicPr>
            <a:picLocks noChangeAspect="1"/>
          </p:cNvPicPr>
          <p:nvPr/>
        </p:nvPicPr>
        <p:blipFill>
          <a:blip r:embed="rId2"/>
          <a:srcRect/>
          <a:stretch>
            <a:fillRect/>
          </a:stretch>
        </p:blipFill>
        <p:spPr bwMode="auto">
          <a:xfrm>
            <a:off x="6210300" y="2565400"/>
            <a:ext cx="2898775" cy="3735388"/>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1024"/>
          <p:cNvSpPr>
            <a:spLocks noChangeArrowheads="1"/>
          </p:cNvSpPr>
          <p:nvPr/>
        </p:nvSpPr>
        <p:spPr bwMode="auto">
          <a:xfrm>
            <a:off x="5000625" y="2522538"/>
            <a:ext cx="4143375" cy="3995737"/>
          </a:xfrm>
          <a:prstGeom prst="rect">
            <a:avLst/>
          </a:prstGeom>
          <a:noFill/>
          <a:ln w="9525">
            <a:noFill/>
            <a:miter lim="800000"/>
            <a:headEnd/>
            <a:tailEnd/>
          </a:ln>
          <a:effectLst>
            <a:prstShdw prst="shdw12">
              <a:schemeClr val="bg2">
                <a:alpha val="50000"/>
              </a:schemeClr>
            </a:prstShdw>
          </a:effectLst>
        </p:spPr>
        <p:txBody>
          <a:bodyPr anchor="ctr">
            <a:spAutoFit/>
          </a:bodyPr>
          <a:lstStyle/>
          <a:p>
            <a:pPr algn="r">
              <a:defRPr/>
            </a:pPr>
            <a:endParaRPr lang="ru-RU" sz="3200" b="1">
              <a:solidFill>
                <a:srgbClr val="000099"/>
              </a:solidFill>
              <a:ea typeface="Arial Unicode MS"/>
              <a:cs typeface="Arial Unicode MS"/>
            </a:endParaRPr>
          </a:p>
          <a:p>
            <a:pPr algn="r">
              <a:defRPr/>
            </a:pPr>
            <a:r>
              <a:rPr lang="en-US" sz="2400" b="1">
                <a:solidFill>
                  <a:srgbClr val="800000"/>
                </a:solidFill>
                <a:effectLst>
                  <a:outerShdw blurRad="38100" dist="38100" dir="2700000" algn="tl">
                    <a:srgbClr val="C0C0C0"/>
                  </a:outerShdw>
                </a:effectLst>
                <a:ea typeface="Arial Unicode MS"/>
                <a:cs typeface="Arial Unicode MS"/>
              </a:rPr>
              <a:t> </a:t>
            </a:r>
            <a:endParaRPr lang="ru-RU" sz="2400" b="1">
              <a:solidFill>
                <a:srgbClr val="800000"/>
              </a:solidFill>
              <a:effectLst>
                <a:outerShdw blurRad="38100" dist="38100" dir="2700000" algn="tl">
                  <a:srgbClr val="C0C0C0"/>
                </a:outerShdw>
              </a:effectLst>
              <a:ea typeface="Arial Unicode MS"/>
              <a:cs typeface="Arial Unicode MS"/>
            </a:endParaRPr>
          </a:p>
          <a:p>
            <a:pPr algn="r">
              <a:defRPr/>
            </a:pPr>
            <a:endParaRPr lang="ru-RU" sz="3200" b="1">
              <a:solidFill>
                <a:srgbClr val="800000"/>
              </a:solidFill>
              <a:effectLst>
                <a:outerShdw blurRad="38100" dist="38100" dir="2700000" algn="tl">
                  <a:srgbClr val="C0C0C0"/>
                </a:outerShdw>
              </a:effectLst>
              <a:ea typeface="Arial Unicode MS"/>
              <a:cs typeface="Arial Unicode MS"/>
            </a:endParaRPr>
          </a:p>
          <a:p>
            <a:pPr algn="r">
              <a:defRPr/>
            </a:pPr>
            <a:endParaRPr lang="ru-RU" sz="3200" b="1">
              <a:solidFill>
                <a:srgbClr val="800000"/>
              </a:solidFill>
              <a:effectLst>
                <a:outerShdw blurRad="38100" dist="38100" dir="2700000" algn="tl">
                  <a:srgbClr val="C0C0C0"/>
                </a:outerShdw>
              </a:effectLst>
              <a:ea typeface="Arial Unicode MS"/>
              <a:cs typeface="Arial Unicode MS"/>
            </a:endParaRPr>
          </a:p>
          <a:p>
            <a:pPr algn="r">
              <a:defRPr/>
            </a:pPr>
            <a:r>
              <a:rPr lang="ru-RU">
                <a:latin typeface="Verdana" pitchFamily="34" charset="0"/>
                <a:ea typeface="Arial Unicode MS"/>
                <a:cs typeface="Arial Unicode MS"/>
              </a:rPr>
              <a:t>Федеральное агентство </a:t>
            </a:r>
          </a:p>
          <a:p>
            <a:pPr algn="r">
              <a:defRPr/>
            </a:pPr>
            <a:r>
              <a:rPr lang="ru-RU">
                <a:latin typeface="Verdana" pitchFamily="34" charset="0"/>
                <a:ea typeface="Arial Unicode MS"/>
                <a:cs typeface="Arial Unicode MS"/>
              </a:rPr>
              <a:t>по техническому регулированию </a:t>
            </a:r>
          </a:p>
          <a:p>
            <a:pPr algn="r">
              <a:defRPr/>
            </a:pPr>
            <a:r>
              <a:rPr lang="ru-RU">
                <a:latin typeface="Verdana" pitchFamily="34" charset="0"/>
                <a:ea typeface="Arial Unicode MS"/>
                <a:cs typeface="Arial Unicode MS"/>
              </a:rPr>
              <a:t>и метрологии</a:t>
            </a:r>
          </a:p>
          <a:p>
            <a:pPr algn="r">
              <a:defRPr/>
            </a:pPr>
            <a:endParaRPr lang="ru-RU">
              <a:latin typeface="Verdana" pitchFamily="34" charset="0"/>
              <a:ea typeface="Arial Unicode MS"/>
              <a:cs typeface="Arial Unicode MS"/>
            </a:endParaRPr>
          </a:p>
          <a:p>
            <a:pPr algn="r">
              <a:defRPr/>
            </a:pPr>
            <a:r>
              <a:rPr lang="ru-RU">
                <a:latin typeface="Verdana" pitchFamily="34" charset="0"/>
                <a:ea typeface="Arial Unicode MS"/>
                <a:cs typeface="Arial Unicode MS"/>
              </a:rPr>
              <a:t>Тел.: 8 (499) 236-03-00</a:t>
            </a:r>
            <a:br>
              <a:rPr lang="ru-RU">
                <a:latin typeface="Verdana" pitchFamily="34" charset="0"/>
                <a:ea typeface="Arial Unicode MS"/>
                <a:cs typeface="Arial Unicode MS"/>
              </a:rPr>
            </a:br>
            <a:r>
              <a:rPr lang="en-US">
                <a:latin typeface="Verdana" pitchFamily="34" charset="0"/>
                <a:ea typeface="Arial Unicode MS"/>
                <a:cs typeface="Arial Unicode MS"/>
              </a:rPr>
              <a:t>www.g</a:t>
            </a:r>
            <a:r>
              <a:rPr lang="ru-RU">
                <a:latin typeface="Verdana" pitchFamily="34" charset="0"/>
                <a:ea typeface="Arial Unicode MS"/>
                <a:cs typeface="Arial Unicode MS"/>
              </a:rPr>
              <a:t>о</a:t>
            </a:r>
            <a:r>
              <a:rPr lang="en-US">
                <a:latin typeface="Verdana" pitchFamily="34" charset="0"/>
                <a:ea typeface="Arial Unicode MS"/>
                <a:cs typeface="Arial Unicode MS"/>
              </a:rPr>
              <a:t>st.ru</a:t>
            </a:r>
            <a:endParaRPr lang="ru-RU">
              <a:latin typeface="Verdana" pitchFamily="34" charset="0"/>
              <a:ea typeface="Arial Unicode MS"/>
              <a:cs typeface="Arial Unicode MS"/>
            </a:endParaRPr>
          </a:p>
          <a:p>
            <a:pPr algn="r">
              <a:defRPr/>
            </a:pPr>
            <a:r>
              <a:rPr lang="en-US">
                <a:solidFill>
                  <a:srgbClr val="262626"/>
                </a:solidFill>
                <a:latin typeface="Verdana" pitchFamily="34" charset="0"/>
                <a:cs typeface="+mn-cs"/>
              </a:rPr>
              <a:t>www.росстандарт.рф</a:t>
            </a:r>
            <a:endParaRPr lang="ru-RU">
              <a:latin typeface="Verdana" pitchFamily="34" charset="0"/>
              <a:ea typeface="Arial Unicode MS"/>
              <a:cs typeface="Arial Unicode MS"/>
            </a:endParaRPr>
          </a:p>
          <a:p>
            <a:pPr algn="r">
              <a:defRPr/>
            </a:pPr>
            <a:endParaRPr lang="ru-RU" sz="2400" b="1">
              <a:solidFill>
                <a:schemeClr val="accent2"/>
              </a:solidFill>
              <a:effectLst>
                <a:outerShdw blurRad="38100" dist="38100" dir="2700000" algn="tl">
                  <a:srgbClr val="C0C0C0"/>
                </a:outerShdw>
              </a:effectLst>
              <a:ea typeface="Arial Unicode MS"/>
              <a:cs typeface="Arial Unicode MS"/>
            </a:endParaRPr>
          </a:p>
        </p:txBody>
      </p:sp>
      <p:sp>
        <p:nvSpPr>
          <p:cNvPr id="33794" name="TextBox 2"/>
          <p:cNvSpPr txBox="1">
            <a:spLocks noChangeArrowheads="1"/>
          </p:cNvSpPr>
          <p:nvPr/>
        </p:nvSpPr>
        <p:spPr bwMode="auto">
          <a:xfrm>
            <a:off x="0" y="2500313"/>
            <a:ext cx="9582150" cy="523875"/>
          </a:xfrm>
          <a:prstGeom prst="rect">
            <a:avLst/>
          </a:prstGeom>
          <a:noFill/>
          <a:ln w="9525">
            <a:noFill/>
            <a:miter lim="800000"/>
            <a:headEnd/>
            <a:tailEnd/>
          </a:ln>
        </p:spPr>
        <p:txBody>
          <a:bodyPr>
            <a:spAutoFit/>
          </a:bodyPr>
          <a:lstStyle/>
          <a:p>
            <a:pPr algn="ctr"/>
            <a:r>
              <a:rPr lang="ru-RU" sz="2800" b="1">
                <a:solidFill>
                  <a:srgbClr val="005A9E"/>
                </a:solidFill>
                <a:latin typeface="Verdana" pitchFamily="34" charset="0"/>
              </a:rPr>
              <a:t>БЛАГОДАРЮ ЗА ВНИМАНИЕ</a:t>
            </a:r>
          </a:p>
        </p:txBody>
      </p:sp>
      <p:pic>
        <p:nvPicPr>
          <p:cNvPr id="33795" name="Picture 2"/>
          <p:cNvPicPr>
            <a:picLocks noChangeAspect="1" noChangeArrowheads="1"/>
          </p:cNvPicPr>
          <p:nvPr/>
        </p:nvPicPr>
        <p:blipFill>
          <a:blip r:embed="rId2"/>
          <a:srcRect/>
          <a:stretch>
            <a:fillRect/>
          </a:stretch>
        </p:blipFill>
        <p:spPr bwMode="auto">
          <a:xfrm>
            <a:off x="0" y="0"/>
            <a:ext cx="9144000" cy="12811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Прямоугольник 1"/>
          <p:cNvSpPr>
            <a:spLocks noChangeArrowheads="1"/>
          </p:cNvSpPr>
          <p:nvPr/>
        </p:nvSpPr>
        <p:spPr bwMode="auto">
          <a:xfrm>
            <a:off x="34925" y="155575"/>
            <a:ext cx="7812088" cy="609600"/>
          </a:xfrm>
          <a:prstGeom prst="rect">
            <a:avLst/>
          </a:prstGeom>
          <a:noFill/>
          <a:ln w="9525">
            <a:noFill/>
            <a:miter lim="800000"/>
            <a:headEnd/>
            <a:tailEnd/>
          </a:ln>
        </p:spPr>
        <p:txBody>
          <a:bodyPr>
            <a:spAutoFit/>
          </a:bodyPr>
          <a:lstStyle/>
          <a:p>
            <a:pPr algn="ctr">
              <a:lnSpc>
                <a:spcPct val="85000"/>
              </a:lnSpc>
            </a:pPr>
            <a:r>
              <a:rPr lang="ru-RU" sz="2000" b="1">
                <a:solidFill>
                  <a:srgbClr val="1F5FA0"/>
                </a:solidFill>
              </a:rPr>
              <a:t>Основание: проведение внеочередного Совещания руководителей НОС – решение 44–го заседания  МГС</a:t>
            </a:r>
          </a:p>
        </p:txBody>
      </p:sp>
      <p:grpSp>
        <p:nvGrpSpPr>
          <p:cNvPr id="18434" name="Группа 18431"/>
          <p:cNvGrpSpPr>
            <a:grpSpLocks/>
          </p:cNvGrpSpPr>
          <p:nvPr/>
        </p:nvGrpSpPr>
        <p:grpSpPr bwMode="auto">
          <a:xfrm>
            <a:off x="-15875" y="1847850"/>
            <a:ext cx="9144000" cy="4318000"/>
            <a:chOff x="-16625" y="1484783"/>
            <a:chExt cx="9144000" cy="4317579"/>
          </a:xfrm>
        </p:grpSpPr>
        <p:grpSp>
          <p:nvGrpSpPr>
            <p:cNvPr id="18436" name="Группа 22"/>
            <p:cNvGrpSpPr>
              <a:grpSpLocks/>
            </p:cNvGrpSpPr>
            <p:nvPr/>
          </p:nvGrpSpPr>
          <p:grpSpPr bwMode="auto">
            <a:xfrm>
              <a:off x="-16625" y="1484783"/>
              <a:ext cx="9144000" cy="3192553"/>
              <a:chOff x="-16625" y="1484783"/>
              <a:chExt cx="9144000" cy="3192553"/>
            </a:xfrm>
          </p:grpSpPr>
          <p:sp>
            <p:nvSpPr>
              <p:cNvPr id="22" name="Прямоугольник 21"/>
              <p:cNvSpPr/>
              <p:nvPr/>
            </p:nvSpPr>
            <p:spPr>
              <a:xfrm>
                <a:off x="-16625" y="1508594"/>
                <a:ext cx="9144000" cy="3168341"/>
              </a:xfrm>
              <a:prstGeom prst="rect">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pic>
            <p:nvPicPr>
              <p:cNvPr id="18439" name="Рисунок 1"/>
              <p:cNvPicPr>
                <a:picLocks noChangeAspect="1"/>
              </p:cNvPicPr>
              <p:nvPr/>
            </p:nvPicPr>
            <p:blipFill>
              <a:blip r:embed="rId2"/>
              <a:srcRect/>
              <a:stretch>
                <a:fillRect/>
              </a:stretch>
            </p:blipFill>
            <p:spPr bwMode="auto">
              <a:xfrm>
                <a:off x="2051720" y="1504865"/>
                <a:ext cx="1603954" cy="995340"/>
              </a:xfrm>
              <a:prstGeom prst="rect">
                <a:avLst/>
              </a:prstGeom>
              <a:noFill/>
              <a:ln w="9525">
                <a:noFill/>
                <a:miter lim="800000"/>
                <a:headEnd/>
                <a:tailEnd/>
              </a:ln>
            </p:spPr>
          </p:pic>
          <p:pic>
            <p:nvPicPr>
              <p:cNvPr id="18440" name="Рисунок 2"/>
              <p:cNvPicPr>
                <a:picLocks noChangeAspect="1"/>
              </p:cNvPicPr>
              <p:nvPr/>
            </p:nvPicPr>
            <p:blipFill>
              <a:blip r:embed="rId3"/>
              <a:srcRect/>
              <a:stretch>
                <a:fillRect/>
              </a:stretch>
            </p:blipFill>
            <p:spPr bwMode="auto">
              <a:xfrm>
                <a:off x="251519" y="1484783"/>
                <a:ext cx="1573087" cy="976185"/>
              </a:xfrm>
              <a:prstGeom prst="rect">
                <a:avLst/>
              </a:prstGeom>
              <a:noFill/>
              <a:ln w="9525">
                <a:noFill/>
                <a:miter lim="800000"/>
                <a:headEnd/>
                <a:tailEnd/>
              </a:ln>
            </p:spPr>
          </p:pic>
          <p:pic>
            <p:nvPicPr>
              <p:cNvPr id="18441" name="Рисунок 5"/>
              <p:cNvPicPr>
                <a:picLocks noChangeAspect="1"/>
              </p:cNvPicPr>
              <p:nvPr/>
            </p:nvPicPr>
            <p:blipFill>
              <a:blip r:embed="rId4"/>
              <a:srcRect/>
              <a:stretch>
                <a:fillRect/>
              </a:stretch>
            </p:blipFill>
            <p:spPr bwMode="auto">
              <a:xfrm>
                <a:off x="3807738" y="1484783"/>
                <a:ext cx="1584176" cy="1036923"/>
              </a:xfrm>
              <a:prstGeom prst="rect">
                <a:avLst/>
              </a:prstGeom>
              <a:noFill/>
              <a:ln w="9525">
                <a:noFill/>
                <a:miter lim="800000"/>
                <a:headEnd/>
                <a:tailEnd/>
              </a:ln>
            </p:spPr>
          </p:pic>
          <p:pic>
            <p:nvPicPr>
              <p:cNvPr id="18442" name="Рисунок 6"/>
              <p:cNvPicPr>
                <a:picLocks noChangeAspect="1"/>
              </p:cNvPicPr>
              <p:nvPr/>
            </p:nvPicPr>
            <p:blipFill>
              <a:blip r:embed="rId5"/>
              <a:srcRect/>
              <a:stretch>
                <a:fillRect/>
              </a:stretch>
            </p:blipFill>
            <p:spPr bwMode="auto">
              <a:xfrm>
                <a:off x="5536717" y="1484783"/>
                <a:ext cx="1604499" cy="1036923"/>
              </a:xfrm>
              <a:prstGeom prst="rect">
                <a:avLst/>
              </a:prstGeom>
              <a:noFill/>
              <a:ln w="9525">
                <a:noFill/>
                <a:miter lim="800000"/>
                <a:headEnd/>
                <a:tailEnd/>
              </a:ln>
            </p:spPr>
          </p:pic>
          <p:pic>
            <p:nvPicPr>
              <p:cNvPr id="18443" name="Рисунок 7"/>
              <p:cNvPicPr>
                <a:picLocks noChangeAspect="1"/>
              </p:cNvPicPr>
              <p:nvPr/>
            </p:nvPicPr>
            <p:blipFill>
              <a:blip r:embed="rId6"/>
              <a:srcRect/>
              <a:stretch>
                <a:fillRect/>
              </a:stretch>
            </p:blipFill>
            <p:spPr bwMode="auto">
              <a:xfrm>
                <a:off x="7308304" y="1484783"/>
                <a:ext cx="1690645" cy="1036923"/>
              </a:xfrm>
              <a:prstGeom prst="rect">
                <a:avLst/>
              </a:prstGeom>
              <a:noFill/>
              <a:ln w="9525">
                <a:noFill/>
                <a:miter lim="800000"/>
                <a:headEnd/>
                <a:tailEnd/>
              </a:ln>
            </p:spPr>
          </p:pic>
          <p:pic>
            <p:nvPicPr>
              <p:cNvPr id="18444" name="Рисунок 8"/>
              <p:cNvPicPr>
                <a:picLocks noChangeAspect="1"/>
              </p:cNvPicPr>
              <p:nvPr/>
            </p:nvPicPr>
            <p:blipFill>
              <a:blip r:embed="rId7"/>
              <a:srcRect/>
              <a:stretch>
                <a:fillRect/>
              </a:stretch>
            </p:blipFill>
            <p:spPr bwMode="auto">
              <a:xfrm>
                <a:off x="166242" y="3076031"/>
                <a:ext cx="1662420" cy="1031621"/>
              </a:xfrm>
              <a:prstGeom prst="rect">
                <a:avLst/>
              </a:prstGeom>
              <a:noFill/>
              <a:ln w="9525">
                <a:noFill/>
                <a:miter lim="800000"/>
                <a:headEnd/>
                <a:tailEnd/>
              </a:ln>
            </p:spPr>
          </p:pic>
          <p:pic>
            <p:nvPicPr>
              <p:cNvPr id="18445" name="Рисунок 9"/>
              <p:cNvPicPr>
                <a:picLocks noChangeAspect="1"/>
              </p:cNvPicPr>
              <p:nvPr/>
            </p:nvPicPr>
            <p:blipFill>
              <a:blip r:embed="rId8"/>
              <a:srcRect/>
              <a:stretch>
                <a:fillRect/>
              </a:stretch>
            </p:blipFill>
            <p:spPr bwMode="auto">
              <a:xfrm>
                <a:off x="1907044" y="3076030"/>
                <a:ext cx="1721449" cy="1068252"/>
              </a:xfrm>
              <a:prstGeom prst="rect">
                <a:avLst/>
              </a:prstGeom>
              <a:noFill/>
              <a:ln w="9525">
                <a:noFill/>
                <a:miter lim="800000"/>
                <a:headEnd/>
                <a:tailEnd/>
              </a:ln>
            </p:spPr>
          </p:pic>
          <p:pic>
            <p:nvPicPr>
              <p:cNvPr id="18446" name="Рисунок 18"/>
              <p:cNvPicPr>
                <a:picLocks noChangeAspect="1"/>
              </p:cNvPicPr>
              <p:nvPr/>
            </p:nvPicPr>
            <p:blipFill>
              <a:blip r:embed="rId9"/>
              <a:srcRect/>
              <a:stretch>
                <a:fillRect/>
              </a:stretch>
            </p:blipFill>
            <p:spPr bwMode="auto">
              <a:xfrm>
                <a:off x="3718837" y="3119000"/>
                <a:ext cx="1673077" cy="1031621"/>
              </a:xfrm>
              <a:prstGeom prst="rect">
                <a:avLst/>
              </a:prstGeom>
              <a:noFill/>
              <a:ln w="9525">
                <a:noFill/>
                <a:miter lim="800000"/>
                <a:headEnd/>
                <a:tailEnd/>
              </a:ln>
            </p:spPr>
          </p:pic>
          <p:pic>
            <p:nvPicPr>
              <p:cNvPr id="18447" name="Рисунок 19"/>
              <p:cNvPicPr>
                <a:picLocks noChangeAspect="1"/>
              </p:cNvPicPr>
              <p:nvPr/>
            </p:nvPicPr>
            <p:blipFill>
              <a:blip r:embed="rId10"/>
              <a:srcRect/>
              <a:stretch>
                <a:fillRect/>
              </a:stretch>
            </p:blipFill>
            <p:spPr bwMode="auto">
              <a:xfrm>
                <a:off x="5536717" y="3119000"/>
                <a:ext cx="1623158" cy="1056722"/>
              </a:xfrm>
              <a:prstGeom prst="rect">
                <a:avLst/>
              </a:prstGeom>
              <a:noFill/>
              <a:ln w="9525">
                <a:noFill/>
                <a:miter lim="800000"/>
                <a:headEnd/>
                <a:tailEnd/>
              </a:ln>
            </p:spPr>
          </p:pic>
          <p:pic>
            <p:nvPicPr>
              <p:cNvPr id="18448" name="Рисунок 20"/>
              <p:cNvPicPr>
                <a:picLocks noChangeAspect="1"/>
              </p:cNvPicPr>
              <p:nvPr/>
            </p:nvPicPr>
            <p:blipFill>
              <a:blip r:embed="rId11"/>
              <a:srcRect/>
              <a:stretch>
                <a:fillRect/>
              </a:stretch>
            </p:blipFill>
            <p:spPr bwMode="auto">
              <a:xfrm>
                <a:off x="7308303" y="3041954"/>
                <a:ext cx="1810967" cy="1102328"/>
              </a:xfrm>
              <a:prstGeom prst="rect">
                <a:avLst/>
              </a:prstGeom>
              <a:noFill/>
              <a:ln w="9525">
                <a:noFill/>
                <a:miter lim="800000"/>
                <a:headEnd/>
                <a:tailEnd/>
              </a:ln>
            </p:spPr>
          </p:pic>
        </p:grpSp>
        <p:sp>
          <p:nvSpPr>
            <p:cNvPr id="31" name="TextBox 30"/>
            <p:cNvSpPr txBox="1"/>
            <p:nvPr/>
          </p:nvSpPr>
          <p:spPr>
            <a:xfrm>
              <a:off x="200863" y="4724555"/>
              <a:ext cx="8797925" cy="1077807"/>
            </a:xfrm>
            <a:prstGeom prst="rect">
              <a:avLst/>
            </a:prstGeom>
            <a:noFill/>
          </p:spPr>
          <p:txBody>
            <a:bodyPr>
              <a:spAutoFit/>
            </a:bodyPr>
            <a:lstStyle/>
            <a:p>
              <a:pPr algn="ctr">
                <a:defRPr/>
              </a:pPr>
              <a:r>
                <a:rPr lang="ru-RU" sz="3200" b="1" i="1" dirty="0">
                  <a:solidFill>
                    <a:schemeClr val="accent6"/>
                  </a:solidFill>
                  <a:cs typeface="+mn-cs"/>
                </a:rPr>
                <a:t>На совещании рассмотрено </a:t>
              </a:r>
            </a:p>
            <a:p>
              <a:pPr algn="ctr">
                <a:defRPr/>
              </a:pPr>
              <a:r>
                <a:rPr lang="ru-RU" sz="3200" b="1" i="1" dirty="0">
                  <a:solidFill>
                    <a:schemeClr val="accent6"/>
                  </a:solidFill>
                  <a:cs typeface="+mn-cs"/>
                </a:rPr>
                <a:t>более </a:t>
              </a:r>
              <a:r>
                <a:rPr lang="ru-RU" sz="3200" b="1" i="1" dirty="0">
                  <a:solidFill>
                    <a:srgbClr val="C00000"/>
                  </a:solidFill>
                  <a:cs typeface="+mn-cs"/>
                </a:rPr>
                <a:t>30</a:t>
              </a:r>
              <a:r>
                <a:rPr lang="ru-RU" sz="3200" b="1" i="1" dirty="0">
                  <a:solidFill>
                    <a:schemeClr val="accent6"/>
                  </a:solidFill>
                  <a:cs typeface="+mn-cs"/>
                </a:rPr>
                <a:t> вопросов повестки дня</a:t>
              </a:r>
              <a:endParaRPr lang="ru-RU" sz="3200" b="1" i="1" dirty="0">
                <a:solidFill>
                  <a:schemeClr val="accent6"/>
                </a:solidFill>
                <a:cs typeface="+mn-cs"/>
              </a:endParaRPr>
            </a:p>
          </p:txBody>
        </p:sp>
      </p:grpSp>
      <p:sp>
        <p:nvSpPr>
          <p:cNvPr id="18435" name="Прямоугольник 3"/>
          <p:cNvSpPr>
            <a:spLocks noChangeArrowheads="1"/>
          </p:cNvSpPr>
          <p:nvPr/>
        </p:nvSpPr>
        <p:spPr bwMode="auto">
          <a:xfrm>
            <a:off x="200025" y="1336675"/>
            <a:ext cx="8918575" cy="511175"/>
          </a:xfrm>
          <a:prstGeom prst="rect">
            <a:avLst/>
          </a:prstGeom>
          <a:noFill/>
          <a:ln w="9525">
            <a:noFill/>
            <a:miter lim="800000"/>
            <a:headEnd/>
            <a:tailEnd/>
          </a:ln>
        </p:spPr>
        <p:txBody>
          <a:bodyPr>
            <a:spAutoFit/>
          </a:bodyPr>
          <a:lstStyle/>
          <a:p>
            <a:pPr algn="ctr">
              <a:lnSpc>
                <a:spcPct val="85000"/>
              </a:lnSpc>
            </a:pPr>
            <a:r>
              <a:rPr lang="ru-RU" b="1">
                <a:solidFill>
                  <a:srgbClr val="1F5FA0"/>
                </a:solidFill>
              </a:rPr>
              <a:t>Участники заседания руководителей НОС СНГ </a:t>
            </a:r>
          </a:p>
          <a:p>
            <a:pPr algn="ctr">
              <a:lnSpc>
                <a:spcPct val="85000"/>
              </a:lnSpc>
            </a:pPr>
            <a:r>
              <a:rPr lang="ru-RU" b="1">
                <a:solidFill>
                  <a:srgbClr val="1F5FA0"/>
                </a:solidFill>
              </a:rPr>
              <a:t>(44 – го заседания  МГС):</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Прямоугольник 3"/>
          <p:cNvSpPr>
            <a:spLocks noChangeArrowheads="1"/>
          </p:cNvSpPr>
          <p:nvPr/>
        </p:nvSpPr>
        <p:spPr bwMode="auto">
          <a:xfrm>
            <a:off x="71438" y="188913"/>
            <a:ext cx="7740650" cy="708025"/>
          </a:xfrm>
          <a:prstGeom prst="rect">
            <a:avLst/>
          </a:prstGeom>
          <a:noFill/>
          <a:ln w="9525">
            <a:noFill/>
            <a:miter lim="800000"/>
            <a:headEnd/>
            <a:tailEnd/>
          </a:ln>
        </p:spPr>
        <p:txBody>
          <a:bodyPr>
            <a:spAutoFit/>
          </a:bodyPr>
          <a:lstStyle/>
          <a:p>
            <a:pPr algn="ctr"/>
            <a:r>
              <a:rPr lang="ru-RU" sz="2000" b="1">
                <a:solidFill>
                  <a:srgbClr val="1F5FA0"/>
                </a:solidFill>
              </a:rPr>
              <a:t>Основные итоги 44 – го  заседания МГС в области совершенствования межгосударственной стандартизации</a:t>
            </a:r>
          </a:p>
        </p:txBody>
      </p:sp>
      <p:sp>
        <p:nvSpPr>
          <p:cNvPr id="2" name="TextBox 1"/>
          <p:cNvSpPr txBox="1"/>
          <p:nvPr/>
        </p:nvSpPr>
        <p:spPr>
          <a:xfrm>
            <a:off x="0" y="1341438"/>
            <a:ext cx="9144000" cy="4413250"/>
          </a:xfrm>
          <a:prstGeom prst="rect">
            <a:avLst/>
          </a:prstGeom>
          <a:noFill/>
        </p:spPr>
        <p:txBody>
          <a:bodyPr>
            <a:spAutoFit/>
          </a:bodyPr>
          <a:lstStyle/>
          <a:p>
            <a:pPr marL="285750" indent="-285750" algn="just">
              <a:spcBef>
                <a:spcPts val="600"/>
              </a:spcBef>
              <a:buFont typeface="Wingdings" pitchFamily="2" charset="2"/>
              <a:buChar char="Ø"/>
            </a:pPr>
            <a:r>
              <a:rPr lang="ru-RU" sz="2400">
                <a:solidFill>
                  <a:srgbClr val="2D2D8A"/>
                </a:solidFill>
              </a:rPr>
              <a:t>Принят </a:t>
            </a:r>
            <a:r>
              <a:rPr lang="ru-RU" sz="2400" b="1" i="1">
                <a:solidFill>
                  <a:srgbClr val="C00000"/>
                </a:solidFill>
              </a:rPr>
              <a:t>Порядок опережающей разработки Программы работ по межгосударственной стандартизации по отношению к национальным планам стандартизации</a:t>
            </a:r>
            <a:r>
              <a:rPr lang="ru-RU" sz="2400">
                <a:solidFill>
                  <a:srgbClr val="2D2D8A"/>
                </a:solidFill>
              </a:rPr>
              <a:t>;</a:t>
            </a:r>
          </a:p>
          <a:p>
            <a:pPr marL="285750" indent="-285750" algn="just">
              <a:spcBef>
                <a:spcPts val="600"/>
              </a:spcBef>
              <a:buFont typeface="Wingdings" pitchFamily="2" charset="2"/>
              <a:buChar char="Ø"/>
            </a:pPr>
            <a:endParaRPr lang="ru-RU" sz="2400">
              <a:solidFill>
                <a:srgbClr val="2D2D8A"/>
              </a:solidFill>
            </a:endParaRPr>
          </a:p>
          <a:p>
            <a:pPr marL="285750" indent="-285750" algn="just">
              <a:spcBef>
                <a:spcPts val="600"/>
              </a:spcBef>
              <a:buFont typeface="Wingdings" pitchFamily="2" charset="2"/>
              <a:buChar char="Ø"/>
            </a:pPr>
            <a:r>
              <a:rPr lang="ru-RU" sz="2400">
                <a:solidFill>
                  <a:srgbClr val="2D2D8A"/>
                </a:solidFill>
              </a:rPr>
              <a:t>Согласились </a:t>
            </a:r>
            <a:r>
              <a:rPr lang="ru-RU" sz="2400" b="1" i="1">
                <a:solidFill>
                  <a:srgbClr val="C00000"/>
                </a:solidFill>
              </a:rPr>
              <a:t>с предложениями по реформированию МГС, </a:t>
            </a:r>
            <a:r>
              <a:rPr lang="ru-RU" sz="2400">
                <a:solidFill>
                  <a:srgbClr val="2D2D8A"/>
                </a:solidFill>
              </a:rPr>
              <a:t>направленными на его укрепление как региональной организации по стандартизации; </a:t>
            </a:r>
          </a:p>
          <a:p>
            <a:pPr marL="285750" indent="-285750" algn="just">
              <a:spcBef>
                <a:spcPts val="600"/>
              </a:spcBef>
              <a:buFont typeface="Wingdings" pitchFamily="2" charset="2"/>
              <a:buChar char="Ø"/>
            </a:pPr>
            <a:endParaRPr lang="ru-RU" sz="2400">
              <a:solidFill>
                <a:srgbClr val="2D2D8A"/>
              </a:solidFill>
            </a:endParaRPr>
          </a:p>
          <a:p>
            <a:pPr marL="285750" indent="-285750" algn="just">
              <a:spcBef>
                <a:spcPts val="600"/>
              </a:spcBef>
              <a:buFont typeface="Wingdings" pitchFamily="2" charset="2"/>
              <a:buChar char="Ø"/>
            </a:pPr>
            <a:r>
              <a:rPr lang="ru-RU" sz="2400">
                <a:solidFill>
                  <a:srgbClr val="2D2D8A"/>
                </a:solidFill>
              </a:rPr>
              <a:t>Согласились </a:t>
            </a:r>
            <a:r>
              <a:rPr lang="ru-RU" sz="2400" b="1" i="1">
                <a:solidFill>
                  <a:srgbClr val="C00000"/>
                </a:solidFill>
              </a:rPr>
              <a:t>с предложениями по</a:t>
            </a:r>
            <a:r>
              <a:rPr lang="ru-RU" sz="2400">
                <a:solidFill>
                  <a:srgbClr val="2D2D8A"/>
                </a:solidFill>
              </a:rPr>
              <a:t> </a:t>
            </a:r>
            <a:r>
              <a:rPr lang="ru-RU" sz="2400" b="1" i="1">
                <a:solidFill>
                  <a:srgbClr val="C00000"/>
                </a:solidFill>
              </a:rPr>
              <a:t>изменению основополагающих стандартов</a:t>
            </a:r>
            <a:r>
              <a:rPr lang="ru-RU" sz="2400">
                <a:solidFill>
                  <a:srgbClr val="2D2D8A"/>
                </a:solidFill>
              </a:rPr>
              <a:t>, направленных на совершенствование процедуры голосования.</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Прямоугольник 3"/>
          <p:cNvSpPr>
            <a:spLocks noChangeArrowheads="1"/>
          </p:cNvSpPr>
          <p:nvPr/>
        </p:nvSpPr>
        <p:spPr bwMode="auto">
          <a:xfrm>
            <a:off x="250825" y="365125"/>
            <a:ext cx="7489825" cy="400050"/>
          </a:xfrm>
          <a:prstGeom prst="rect">
            <a:avLst/>
          </a:prstGeom>
          <a:noFill/>
          <a:ln w="9525">
            <a:noFill/>
            <a:miter lim="800000"/>
            <a:headEnd/>
            <a:tailEnd/>
          </a:ln>
        </p:spPr>
        <p:txBody>
          <a:bodyPr>
            <a:spAutoFit/>
          </a:bodyPr>
          <a:lstStyle/>
          <a:p>
            <a:pPr algn="ctr"/>
            <a:r>
              <a:rPr lang="ru-RU" sz="2000" b="1">
                <a:solidFill>
                  <a:srgbClr val="1F5FA0"/>
                </a:solidFill>
              </a:rPr>
              <a:t>Этапы работ по реформированию МГС</a:t>
            </a:r>
          </a:p>
        </p:txBody>
      </p:sp>
      <p:grpSp>
        <p:nvGrpSpPr>
          <p:cNvPr id="20482" name="Group 37"/>
          <p:cNvGrpSpPr>
            <a:grpSpLocks/>
          </p:cNvGrpSpPr>
          <p:nvPr/>
        </p:nvGrpSpPr>
        <p:grpSpPr bwMode="auto">
          <a:xfrm>
            <a:off x="28575" y="1246188"/>
            <a:ext cx="9115425" cy="4972050"/>
            <a:chOff x="18" y="785"/>
            <a:chExt cx="5742" cy="3132"/>
          </a:xfrm>
        </p:grpSpPr>
        <p:pic>
          <p:nvPicPr>
            <p:cNvPr id="20483" name="Picture 4" descr="EASC-C"/>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18" y="3500"/>
              <a:ext cx="458" cy="417"/>
            </a:xfrm>
            <a:prstGeom prst="rect">
              <a:avLst/>
            </a:prstGeom>
            <a:noFill/>
            <a:ln w="9525">
              <a:noFill/>
              <a:miter lim="800000"/>
              <a:headEnd/>
              <a:tailEnd/>
            </a:ln>
          </p:spPr>
        </p:pic>
        <p:pic>
          <p:nvPicPr>
            <p:cNvPr id="20484" name="Picture 4" descr="EASC-C"/>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3696" y="785"/>
              <a:ext cx="459" cy="417"/>
            </a:xfrm>
            <a:prstGeom prst="rect">
              <a:avLst/>
            </a:prstGeom>
            <a:noFill/>
            <a:ln w="9525">
              <a:noFill/>
              <a:miter lim="800000"/>
              <a:headEnd/>
              <a:tailEnd/>
            </a:ln>
          </p:spPr>
        </p:pic>
        <p:pic>
          <p:nvPicPr>
            <p:cNvPr id="20485" name="Picture 4"/>
            <p:cNvPicPr>
              <a:picLocks noChangeAspect="1" noChangeArrowheads="1"/>
            </p:cNvPicPr>
            <p:nvPr/>
          </p:nvPicPr>
          <p:blipFill>
            <a:blip r:embed="rId3"/>
            <a:srcRect/>
            <a:stretch>
              <a:fillRect/>
            </a:stretch>
          </p:blipFill>
          <p:spPr bwMode="auto">
            <a:xfrm>
              <a:off x="4522" y="799"/>
              <a:ext cx="1170" cy="345"/>
            </a:xfrm>
            <a:prstGeom prst="rect">
              <a:avLst/>
            </a:prstGeom>
            <a:noFill/>
            <a:ln w="9525">
              <a:noFill/>
              <a:miter lim="800000"/>
              <a:headEnd/>
              <a:tailEnd/>
            </a:ln>
          </p:spPr>
        </p:pic>
        <p:sp>
          <p:nvSpPr>
            <p:cNvPr id="6" name="TextBox 5"/>
            <p:cNvSpPr txBox="1"/>
            <p:nvPr/>
          </p:nvSpPr>
          <p:spPr bwMode="auto">
            <a:xfrm>
              <a:off x="4155" y="786"/>
              <a:ext cx="317" cy="442"/>
            </a:xfrm>
            <a:prstGeom prst="rect">
              <a:avLst/>
            </a:prstGeom>
            <a:solidFill>
              <a:schemeClr val="bg1"/>
            </a:solidFill>
          </p:spPr>
          <p:txBody>
            <a:bodyPr>
              <a:spAutoFit/>
            </a:bodyPr>
            <a:lstStyle/>
            <a:p>
              <a:pPr>
                <a:defRPr/>
              </a:pPr>
              <a:r>
                <a:rPr lang="en-US" sz="4000" dirty="0">
                  <a:solidFill>
                    <a:schemeClr val="accent6">
                      <a:lumMod val="75000"/>
                    </a:schemeClr>
                  </a:solidFill>
                </a:rPr>
                <a:t>~</a:t>
              </a:r>
              <a:endParaRPr lang="ru-RU" sz="4000" dirty="0">
                <a:solidFill>
                  <a:schemeClr val="accent6">
                    <a:lumMod val="75000"/>
                  </a:schemeClr>
                </a:solidFill>
              </a:endParaRPr>
            </a:p>
          </p:txBody>
        </p:sp>
        <p:cxnSp>
          <p:nvCxnSpPr>
            <p:cNvPr id="8" name="Прямая соединительная линия 7"/>
            <p:cNvCxnSpPr/>
            <p:nvPr/>
          </p:nvCxnSpPr>
          <p:spPr>
            <a:xfrm>
              <a:off x="522" y="3708"/>
              <a:ext cx="816" cy="0"/>
            </a:xfrm>
            <a:prstGeom prst="line">
              <a:avLst/>
            </a:prstGeom>
            <a:ln w="57150"/>
          </p:spPr>
          <p:style>
            <a:lnRef idx="1">
              <a:schemeClr val="dk1"/>
            </a:lnRef>
            <a:fillRef idx="0">
              <a:schemeClr val="dk1"/>
            </a:fillRef>
            <a:effectRef idx="0">
              <a:schemeClr val="dk1"/>
            </a:effectRef>
            <a:fontRef idx="minor">
              <a:schemeClr val="tx1"/>
            </a:fontRef>
          </p:style>
        </p:cxnSp>
        <p:cxnSp>
          <p:nvCxnSpPr>
            <p:cNvPr id="10" name="Прямая соединительная линия 9"/>
            <p:cNvCxnSpPr/>
            <p:nvPr/>
          </p:nvCxnSpPr>
          <p:spPr>
            <a:xfrm flipV="1">
              <a:off x="1338" y="3294"/>
              <a:ext cx="0" cy="414"/>
            </a:xfrm>
            <a:prstGeom prst="line">
              <a:avLst/>
            </a:prstGeom>
            <a:ln w="57150"/>
          </p:spPr>
          <p:style>
            <a:lnRef idx="1">
              <a:schemeClr val="dk1"/>
            </a:lnRef>
            <a:fillRef idx="0">
              <a:schemeClr val="dk1"/>
            </a:fillRef>
            <a:effectRef idx="0">
              <a:schemeClr val="dk1"/>
            </a:effectRef>
            <a:fontRef idx="minor">
              <a:schemeClr val="tx1"/>
            </a:fontRef>
          </p:style>
        </p:cxnSp>
        <p:cxnSp>
          <p:nvCxnSpPr>
            <p:cNvPr id="11" name="Прямая соединительная линия 10"/>
            <p:cNvCxnSpPr/>
            <p:nvPr/>
          </p:nvCxnSpPr>
          <p:spPr>
            <a:xfrm>
              <a:off x="1338" y="3301"/>
              <a:ext cx="816" cy="0"/>
            </a:xfrm>
            <a:prstGeom prst="line">
              <a:avLst/>
            </a:prstGeom>
            <a:ln w="57150"/>
          </p:spPr>
          <p:style>
            <a:lnRef idx="1">
              <a:schemeClr val="dk1"/>
            </a:lnRef>
            <a:fillRef idx="0">
              <a:schemeClr val="dk1"/>
            </a:fillRef>
            <a:effectRef idx="0">
              <a:schemeClr val="dk1"/>
            </a:effectRef>
            <a:fontRef idx="minor">
              <a:schemeClr val="tx1"/>
            </a:fontRef>
          </p:style>
        </p:cxnSp>
        <p:sp>
          <p:nvSpPr>
            <p:cNvPr id="20490" name="TextBox 11"/>
            <p:cNvSpPr txBox="1">
              <a:spLocks noChangeArrowheads="1"/>
            </p:cNvSpPr>
            <p:nvPr/>
          </p:nvSpPr>
          <p:spPr bwMode="auto">
            <a:xfrm>
              <a:off x="340" y="3067"/>
              <a:ext cx="1043" cy="407"/>
            </a:xfrm>
            <a:prstGeom prst="rect">
              <a:avLst/>
            </a:prstGeom>
            <a:noFill/>
            <a:ln w="9525">
              <a:noFill/>
              <a:miter lim="800000"/>
              <a:headEnd/>
              <a:tailEnd/>
            </a:ln>
          </p:spPr>
          <p:txBody>
            <a:bodyPr>
              <a:spAutoFit/>
            </a:bodyPr>
            <a:lstStyle/>
            <a:p>
              <a:r>
                <a:rPr lang="ru-RU" sz="1200"/>
                <a:t>Совершенствование планирования работ в МГС.</a:t>
              </a:r>
            </a:p>
          </p:txBody>
        </p:sp>
        <p:sp>
          <p:nvSpPr>
            <p:cNvPr id="20491" name="TextBox 12"/>
            <p:cNvSpPr txBox="1">
              <a:spLocks noChangeArrowheads="1"/>
            </p:cNvSpPr>
            <p:nvPr/>
          </p:nvSpPr>
          <p:spPr bwMode="auto">
            <a:xfrm>
              <a:off x="1338" y="2797"/>
              <a:ext cx="998" cy="403"/>
            </a:xfrm>
            <a:prstGeom prst="rect">
              <a:avLst/>
            </a:prstGeom>
            <a:noFill/>
            <a:ln w="9525">
              <a:noFill/>
              <a:miter lim="800000"/>
              <a:headEnd/>
              <a:tailEnd/>
            </a:ln>
          </p:spPr>
          <p:txBody>
            <a:bodyPr>
              <a:spAutoFit/>
            </a:bodyPr>
            <a:lstStyle/>
            <a:p>
              <a:r>
                <a:rPr lang="ru-RU" sz="1200"/>
                <a:t>Изменение процедуры</a:t>
              </a:r>
            </a:p>
            <a:p>
              <a:r>
                <a:rPr lang="ru-RU" sz="1200"/>
                <a:t>голосования</a:t>
              </a:r>
            </a:p>
          </p:txBody>
        </p:sp>
        <p:cxnSp>
          <p:nvCxnSpPr>
            <p:cNvPr id="14" name="Прямая соединительная линия 13"/>
            <p:cNvCxnSpPr/>
            <p:nvPr/>
          </p:nvCxnSpPr>
          <p:spPr>
            <a:xfrm flipV="1">
              <a:off x="2136" y="2887"/>
              <a:ext cx="0" cy="414"/>
            </a:xfrm>
            <a:prstGeom prst="line">
              <a:avLst/>
            </a:prstGeom>
            <a:ln w="57150"/>
          </p:spPr>
          <p:style>
            <a:lnRef idx="1">
              <a:schemeClr val="dk1"/>
            </a:lnRef>
            <a:fillRef idx="0">
              <a:schemeClr val="dk1"/>
            </a:fillRef>
            <a:effectRef idx="0">
              <a:schemeClr val="dk1"/>
            </a:effectRef>
            <a:fontRef idx="minor">
              <a:schemeClr val="tx1"/>
            </a:fontRef>
          </p:style>
        </p:cxnSp>
        <p:cxnSp>
          <p:nvCxnSpPr>
            <p:cNvPr id="15" name="Прямая соединительная линия 14"/>
            <p:cNvCxnSpPr/>
            <p:nvPr/>
          </p:nvCxnSpPr>
          <p:spPr>
            <a:xfrm>
              <a:off x="2109" y="2887"/>
              <a:ext cx="816" cy="0"/>
            </a:xfrm>
            <a:prstGeom prst="line">
              <a:avLst/>
            </a:prstGeom>
            <a:ln w="57150"/>
          </p:spPr>
          <p:style>
            <a:lnRef idx="1">
              <a:schemeClr val="dk1"/>
            </a:lnRef>
            <a:fillRef idx="0">
              <a:schemeClr val="dk1"/>
            </a:fillRef>
            <a:effectRef idx="0">
              <a:schemeClr val="dk1"/>
            </a:effectRef>
            <a:fontRef idx="minor">
              <a:schemeClr val="tx1"/>
            </a:fontRef>
          </p:style>
        </p:cxnSp>
        <p:cxnSp>
          <p:nvCxnSpPr>
            <p:cNvPr id="16" name="Прямая соединительная линия 15"/>
            <p:cNvCxnSpPr/>
            <p:nvPr/>
          </p:nvCxnSpPr>
          <p:spPr>
            <a:xfrm flipV="1">
              <a:off x="2918" y="2473"/>
              <a:ext cx="0" cy="414"/>
            </a:xfrm>
            <a:prstGeom prst="line">
              <a:avLst/>
            </a:prstGeom>
            <a:ln w="57150"/>
          </p:spPr>
          <p:style>
            <a:lnRef idx="1">
              <a:schemeClr val="dk1"/>
            </a:lnRef>
            <a:fillRef idx="0">
              <a:schemeClr val="dk1"/>
            </a:fillRef>
            <a:effectRef idx="0">
              <a:schemeClr val="dk1"/>
            </a:effectRef>
            <a:fontRef idx="minor">
              <a:schemeClr val="tx1"/>
            </a:fontRef>
          </p:style>
        </p:cxnSp>
        <p:sp>
          <p:nvSpPr>
            <p:cNvPr id="20495" name="TextBox 16"/>
            <p:cNvSpPr txBox="1">
              <a:spLocks noChangeArrowheads="1"/>
            </p:cNvSpPr>
            <p:nvPr/>
          </p:nvSpPr>
          <p:spPr bwMode="auto">
            <a:xfrm>
              <a:off x="2109" y="2473"/>
              <a:ext cx="998" cy="288"/>
            </a:xfrm>
            <a:prstGeom prst="rect">
              <a:avLst/>
            </a:prstGeom>
            <a:noFill/>
            <a:ln w="9525">
              <a:noFill/>
              <a:miter lim="800000"/>
              <a:headEnd/>
              <a:tailEnd/>
            </a:ln>
          </p:spPr>
          <p:txBody>
            <a:bodyPr>
              <a:spAutoFit/>
            </a:bodyPr>
            <a:lstStyle/>
            <a:p>
              <a:r>
                <a:rPr lang="ru-RU" sz="1200"/>
                <a:t>Инвентаризация</a:t>
              </a:r>
            </a:p>
            <a:p>
              <a:r>
                <a:rPr lang="ru-RU" sz="1200"/>
                <a:t>МТК</a:t>
              </a:r>
            </a:p>
          </p:txBody>
        </p:sp>
        <p:cxnSp>
          <p:nvCxnSpPr>
            <p:cNvPr id="18" name="Прямая соединительная линия 17"/>
            <p:cNvCxnSpPr/>
            <p:nvPr/>
          </p:nvCxnSpPr>
          <p:spPr>
            <a:xfrm>
              <a:off x="2918" y="2473"/>
              <a:ext cx="817" cy="0"/>
            </a:xfrm>
            <a:prstGeom prst="line">
              <a:avLst/>
            </a:prstGeom>
            <a:ln w="57150"/>
          </p:spPr>
          <p:style>
            <a:lnRef idx="1">
              <a:schemeClr val="dk1"/>
            </a:lnRef>
            <a:fillRef idx="0">
              <a:schemeClr val="dk1"/>
            </a:fillRef>
            <a:effectRef idx="0">
              <a:schemeClr val="dk1"/>
            </a:effectRef>
            <a:fontRef idx="minor">
              <a:schemeClr val="tx1"/>
            </a:fontRef>
          </p:style>
        </p:cxnSp>
        <p:sp>
          <p:nvSpPr>
            <p:cNvPr id="20497" name="TextBox 18"/>
            <p:cNvSpPr txBox="1">
              <a:spLocks noChangeArrowheads="1"/>
            </p:cNvSpPr>
            <p:nvPr/>
          </p:nvSpPr>
          <p:spPr bwMode="auto">
            <a:xfrm>
              <a:off x="2971" y="1616"/>
              <a:ext cx="705" cy="872"/>
            </a:xfrm>
            <a:prstGeom prst="rect">
              <a:avLst/>
            </a:prstGeom>
            <a:noFill/>
            <a:ln w="9525">
              <a:noFill/>
              <a:miter lim="800000"/>
              <a:headEnd/>
              <a:tailEnd/>
            </a:ln>
          </p:spPr>
          <p:txBody>
            <a:bodyPr>
              <a:spAutoFit/>
            </a:bodyPr>
            <a:lstStyle/>
            <a:p>
              <a:r>
                <a:rPr lang="ru-RU" sz="1200"/>
                <a:t>Изменение </a:t>
              </a:r>
            </a:p>
            <a:p>
              <a:r>
                <a:rPr lang="ru-RU" sz="1200"/>
                <a:t>порядка</a:t>
              </a:r>
            </a:p>
            <a:p>
              <a:r>
                <a:rPr lang="ru-RU" sz="1200"/>
                <a:t>голосования</a:t>
              </a:r>
            </a:p>
            <a:p>
              <a:r>
                <a:rPr lang="ru-RU" sz="1200"/>
                <a:t> (в МТК)</a:t>
              </a:r>
              <a:r>
                <a:rPr lang="en-US" sz="1200"/>
                <a:t>/</a:t>
              </a:r>
            </a:p>
            <a:p>
              <a:endParaRPr lang="ru-RU" sz="1200"/>
            </a:p>
            <a:p>
              <a:r>
                <a:rPr lang="ru-RU" sz="1200"/>
                <a:t>Укрепление Бюро</a:t>
              </a:r>
            </a:p>
          </p:txBody>
        </p:sp>
        <p:cxnSp>
          <p:nvCxnSpPr>
            <p:cNvPr id="20" name="Прямая соединительная линия 19"/>
            <p:cNvCxnSpPr/>
            <p:nvPr/>
          </p:nvCxnSpPr>
          <p:spPr>
            <a:xfrm flipV="1">
              <a:off x="3716" y="2059"/>
              <a:ext cx="0" cy="414"/>
            </a:xfrm>
            <a:prstGeom prst="line">
              <a:avLst/>
            </a:prstGeom>
            <a:ln w="57150"/>
          </p:spPr>
          <p:style>
            <a:lnRef idx="1">
              <a:schemeClr val="dk1"/>
            </a:lnRef>
            <a:fillRef idx="0">
              <a:schemeClr val="dk1"/>
            </a:fillRef>
            <a:effectRef idx="0">
              <a:schemeClr val="dk1"/>
            </a:effectRef>
            <a:fontRef idx="minor">
              <a:schemeClr val="tx1"/>
            </a:fontRef>
          </p:style>
        </p:cxnSp>
        <p:cxnSp>
          <p:nvCxnSpPr>
            <p:cNvPr id="21" name="Прямая соединительная линия 20"/>
            <p:cNvCxnSpPr/>
            <p:nvPr/>
          </p:nvCxnSpPr>
          <p:spPr>
            <a:xfrm>
              <a:off x="3696" y="2055"/>
              <a:ext cx="1633" cy="0"/>
            </a:xfrm>
            <a:prstGeom prst="line">
              <a:avLst/>
            </a:prstGeom>
            <a:ln w="57150"/>
          </p:spPr>
          <p:style>
            <a:lnRef idx="1">
              <a:schemeClr val="dk1"/>
            </a:lnRef>
            <a:fillRef idx="0">
              <a:schemeClr val="dk1"/>
            </a:fillRef>
            <a:effectRef idx="0">
              <a:schemeClr val="dk1"/>
            </a:effectRef>
            <a:fontRef idx="minor">
              <a:schemeClr val="tx1"/>
            </a:fontRef>
          </p:style>
        </p:cxnSp>
        <p:cxnSp>
          <p:nvCxnSpPr>
            <p:cNvPr id="22" name="Прямая соединительная линия 21"/>
            <p:cNvCxnSpPr/>
            <p:nvPr/>
          </p:nvCxnSpPr>
          <p:spPr>
            <a:xfrm flipV="1">
              <a:off x="5329" y="1232"/>
              <a:ext cx="0" cy="827"/>
            </a:xfrm>
            <a:prstGeom prst="line">
              <a:avLst/>
            </a:prstGeom>
            <a:ln w="57150">
              <a:tailEnd type="stealth"/>
            </a:ln>
          </p:spPr>
          <p:style>
            <a:lnRef idx="1">
              <a:schemeClr val="dk1"/>
            </a:lnRef>
            <a:fillRef idx="0">
              <a:schemeClr val="dk1"/>
            </a:fillRef>
            <a:effectRef idx="0">
              <a:schemeClr val="dk1"/>
            </a:effectRef>
            <a:fontRef idx="minor">
              <a:schemeClr val="tx1"/>
            </a:fontRef>
          </p:style>
        </p:cxnSp>
        <p:sp>
          <p:nvSpPr>
            <p:cNvPr id="20501" name="TextBox 22"/>
            <p:cNvSpPr txBox="1">
              <a:spLocks noChangeArrowheads="1"/>
            </p:cNvSpPr>
            <p:nvPr/>
          </p:nvSpPr>
          <p:spPr bwMode="auto">
            <a:xfrm>
              <a:off x="3699" y="1497"/>
              <a:ext cx="1509" cy="518"/>
            </a:xfrm>
            <a:prstGeom prst="rect">
              <a:avLst/>
            </a:prstGeom>
            <a:noFill/>
            <a:ln w="9525">
              <a:noFill/>
              <a:miter lim="800000"/>
              <a:headEnd/>
              <a:tailEnd/>
            </a:ln>
          </p:spPr>
          <p:txBody>
            <a:bodyPr>
              <a:spAutoFit/>
            </a:bodyPr>
            <a:lstStyle/>
            <a:p>
              <a:r>
                <a:rPr lang="ru-RU" sz="1200"/>
                <a:t>Разработка и согласование новой структуры МГС, </a:t>
              </a:r>
            </a:p>
            <a:p>
              <a:r>
                <a:rPr lang="ru-RU" sz="1200"/>
                <a:t>а также новых принципов финансирования</a:t>
              </a:r>
            </a:p>
          </p:txBody>
        </p:sp>
        <p:cxnSp>
          <p:nvCxnSpPr>
            <p:cNvPr id="27" name="Прямая соединительная линия 26"/>
            <p:cNvCxnSpPr/>
            <p:nvPr/>
          </p:nvCxnSpPr>
          <p:spPr>
            <a:xfrm flipV="1">
              <a:off x="1338" y="1202"/>
              <a:ext cx="0" cy="2099"/>
            </a:xfrm>
            <a:prstGeom prst="line">
              <a:avLst/>
            </a:prstGeom>
            <a:ln w="25400">
              <a:prstDash val="dashDot"/>
            </a:ln>
          </p:spPr>
          <p:style>
            <a:lnRef idx="1">
              <a:schemeClr val="dk1"/>
            </a:lnRef>
            <a:fillRef idx="0">
              <a:schemeClr val="dk1"/>
            </a:fillRef>
            <a:effectRef idx="0">
              <a:schemeClr val="dk1"/>
            </a:effectRef>
            <a:fontRef idx="minor">
              <a:schemeClr val="tx1"/>
            </a:fontRef>
          </p:style>
        </p:cxnSp>
        <p:cxnSp>
          <p:nvCxnSpPr>
            <p:cNvPr id="33" name="Прямая соединительная линия 32"/>
            <p:cNvCxnSpPr/>
            <p:nvPr/>
          </p:nvCxnSpPr>
          <p:spPr>
            <a:xfrm flipV="1">
              <a:off x="2109" y="1208"/>
              <a:ext cx="0" cy="2099"/>
            </a:xfrm>
            <a:prstGeom prst="line">
              <a:avLst/>
            </a:prstGeom>
            <a:ln w="25400">
              <a:prstDash val="dashDot"/>
            </a:ln>
          </p:spPr>
          <p:style>
            <a:lnRef idx="1">
              <a:schemeClr val="dk1"/>
            </a:lnRef>
            <a:fillRef idx="0">
              <a:schemeClr val="dk1"/>
            </a:fillRef>
            <a:effectRef idx="0">
              <a:schemeClr val="dk1"/>
            </a:effectRef>
            <a:fontRef idx="minor">
              <a:schemeClr val="tx1"/>
            </a:fontRef>
          </p:style>
        </p:cxnSp>
        <p:cxnSp>
          <p:nvCxnSpPr>
            <p:cNvPr id="34" name="Прямая соединительная линия 33"/>
            <p:cNvCxnSpPr/>
            <p:nvPr/>
          </p:nvCxnSpPr>
          <p:spPr>
            <a:xfrm flipV="1">
              <a:off x="2925" y="1257"/>
              <a:ext cx="0" cy="1583"/>
            </a:xfrm>
            <a:prstGeom prst="line">
              <a:avLst/>
            </a:prstGeom>
            <a:ln w="25400">
              <a:prstDash val="dashDot"/>
            </a:ln>
          </p:spPr>
          <p:style>
            <a:lnRef idx="1">
              <a:schemeClr val="dk1"/>
            </a:lnRef>
            <a:fillRef idx="0">
              <a:schemeClr val="dk1"/>
            </a:fillRef>
            <a:effectRef idx="0">
              <a:schemeClr val="dk1"/>
            </a:effectRef>
            <a:fontRef idx="minor">
              <a:schemeClr val="tx1"/>
            </a:fontRef>
          </p:style>
        </p:cxnSp>
        <p:cxnSp>
          <p:nvCxnSpPr>
            <p:cNvPr id="36" name="Прямая соединительная линия 35"/>
            <p:cNvCxnSpPr/>
            <p:nvPr/>
          </p:nvCxnSpPr>
          <p:spPr>
            <a:xfrm flipH="1" flipV="1">
              <a:off x="3696" y="1232"/>
              <a:ext cx="0" cy="817"/>
            </a:xfrm>
            <a:prstGeom prst="line">
              <a:avLst/>
            </a:prstGeom>
            <a:ln w="25400">
              <a:prstDash val="dashDot"/>
            </a:ln>
          </p:spPr>
          <p:style>
            <a:lnRef idx="1">
              <a:schemeClr val="dk1"/>
            </a:lnRef>
            <a:fillRef idx="0">
              <a:schemeClr val="dk1"/>
            </a:fillRef>
            <a:effectRef idx="0">
              <a:schemeClr val="dk1"/>
            </a:effectRef>
            <a:fontRef idx="minor">
              <a:schemeClr val="tx1"/>
            </a:fontRef>
          </p:style>
        </p:cxnSp>
        <p:sp>
          <p:nvSpPr>
            <p:cNvPr id="20506" name="TextBox 38"/>
            <p:cNvSpPr txBox="1">
              <a:spLocks noChangeArrowheads="1"/>
            </p:cNvSpPr>
            <p:nvPr/>
          </p:nvSpPr>
          <p:spPr bwMode="auto">
            <a:xfrm>
              <a:off x="386" y="1209"/>
              <a:ext cx="861" cy="288"/>
            </a:xfrm>
            <a:prstGeom prst="rect">
              <a:avLst/>
            </a:prstGeom>
            <a:noFill/>
            <a:ln w="9525">
              <a:noFill/>
              <a:miter lim="800000"/>
              <a:headEnd/>
              <a:tailEnd/>
            </a:ln>
          </p:spPr>
          <p:txBody>
            <a:bodyPr>
              <a:spAutoFit/>
            </a:bodyPr>
            <a:lstStyle/>
            <a:p>
              <a:r>
                <a:rPr lang="ru-RU" sz="1200"/>
                <a:t>До конца </a:t>
              </a:r>
            </a:p>
            <a:p>
              <a:r>
                <a:rPr lang="ru-RU" sz="1200"/>
                <a:t>2013 г.</a:t>
              </a:r>
            </a:p>
          </p:txBody>
        </p:sp>
        <p:sp>
          <p:nvSpPr>
            <p:cNvPr id="20507" name="TextBox 39"/>
            <p:cNvSpPr txBox="1">
              <a:spLocks noChangeArrowheads="1"/>
            </p:cNvSpPr>
            <p:nvPr/>
          </p:nvSpPr>
          <p:spPr bwMode="auto">
            <a:xfrm>
              <a:off x="1384" y="1232"/>
              <a:ext cx="770" cy="291"/>
            </a:xfrm>
            <a:prstGeom prst="rect">
              <a:avLst/>
            </a:prstGeom>
            <a:noFill/>
            <a:ln w="9525">
              <a:noFill/>
              <a:miter lim="800000"/>
              <a:headEnd/>
              <a:tailEnd/>
            </a:ln>
          </p:spPr>
          <p:txBody>
            <a:bodyPr>
              <a:spAutoFit/>
            </a:bodyPr>
            <a:lstStyle/>
            <a:p>
              <a:r>
                <a:rPr lang="ru-RU" sz="1200"/>
                <a:t>До конца </a:t>
              </a:r>
            </a:p>
            <a:p>
              <a:r>
                <a:rPr lang="ru-RU" sz="1200"/>
                <a:t>текущего года</a:t>
              </a:r>
            </a:p>
          </p:txBody>
        </p:sp>
        <p:sp>
          <p:nvSpPr>
            <p:cNvPr id="20508" name="TextBox 40"/>
            <p:cNvSpPr txBox="1">
              <a:spLocks noChangeArrowheads="1"/>
            </p:cNvSpPr>
            <p:nvPr/>
          </p:nvSpPr>
          <p:spPr bwMode="auto">
            <a:xfrm>
              <a:off x="2136" y="1232"/>
              <a:ext cx="789" cy="291"/>
            </a:xfrm>
            <a:prstGeom prst="rect">
              <a:avLst/>
            </a:prstGeom>
            <a:noFill/>
            <a:ln w="9525">
              <a:noFill/>
              <a:miter lim="800000"/>
              <a:headEnd/>
              <a:tailEnd/>
            </a:ln>
          </p:spPr>
          <p:txBody>
            <a:bodyPr>
              <a:spAutoFit/>
            </a:bodyPr>
            <a:lstStyle/>
            <a:p>
              <a:r>
                <a:rPr lang="ru-RU" sz="1200"/>
                <a:t>До конца </a:t>
              </a:r>
            </a:p>
            <a:p>
              <a:r>
                <a:rPr lang="ru-RU" sz="1200"/>
                <a:t>текущего года</a:t>
              </a:r>
            </a:p>
          </p:txBody>
        </p:sp>
        <p:sp>
          <p:nvSpPr>
            <p:cNvPr id="20509" name="TextBox 41"/>
            <p:cNvSpPr txBox="1">
              <a:spLocks noChangeArrowheads="1"/>
            </p:cNvSpPr>
            <p:nvPr/>
          </p:nvSpPr>
          <p:spPr bwMode="auto">
            <a:xfrm>
              <a:off x="2918" y="1234"/>
              <a:ext cx="788" cy="291"/>
            </a:xfrm>
            <a:prstGeom prst="rect">
              <a:avLst/>
            </a:prstGeom>
            <a:noFill/>
            <a:ln w="9525">
              <a:noFill/>
              <a:miter lim="800000"/>
              <a:headEnd/>
              <a:tailEnd/>
            </a:ln>
          </p:spPr>
          <p:txBody>
            <a:bodyPr>
              <a:spAutoFit/>
            </a:bodyPr>
            <a:lstStyle/>
            <a:p>
              <a:r>
                <a:rPr lang="ru-RU" sz="1200"/>
                <a:t>До конца </a:t>
              </a:r>
            </a:p>
            <a:p>
              <a:r>
                <a:rPr lang="ru-RU" sz="1200"/>
                <a:t>текущего года</a:t>
              </a:r>
            </a:p>
          </p:txBody>
        </p:sp>
        <p:sp>
          <p:nvSpPr>
            <p:cNvPr id="20510" name="TextBox 42"/>
            <p:cNvSpPr txBox="1">
              <a:spLocks noChangeArrowheads="1"/>
            </p:cNvSpPr>
            <p:nvPr/>
          </p:nvSpPr>
          <p:spPr bwMode="auto">
            <a:xfrm>
              <a:off x="3747" y="1238"/>
              <a:ext cx="1401" cy="174"/>
            </a:xfrm>
            <a:prstGeom prst="rect">
              <a:avLst/>
            </a:prstGeom>
            <a:noFill/>
            <a:ln w="9525">
              <a:noFill/>
              <a:miter lim="800000"/>
              <a:headEnd/>
              <a:tailEnd/>
            </a:ln>
          </p:spPr>
          <p:txBody>
            <a:bodyPr>
              <a:spAutoFit/>
            </a:bodyPr>
            <a:lstStyle/>
            <a:p>
              <a:r>
                <a:rPr lang="ru-RU" sz="1200"/>
                <a:t>До декабря 2015 г.</a:t>
              </a:r>
            </a:p>
          </p:txBody>
        </p:sp>
        <p:sp>
          <p:nvSpPr>
            <p:cNvPr id="20511" name="Line 32"/>
            <p:cNvSpPr>
              <a:spLocks noChangeShapeType="1"/>
            </p:cNvSpPr>
            <p:nvPr/>
          </p:nvSpPr>
          <p:spPr bwMode="auto">
            <a:xfrm>
              <a:off x="567" y="3838"/>
              <a:ext cx="5080" cy="0"/>
            </a:xfrm>
            <a:prstGeom prst="line">
              <a:avLst/>
            </a:prstGeom>
            <a:noFill/>
            <a:ln w="50800">
              <a:solidFill>
                <a:srgbClr val="800000"/>
              </a:solidFill>
              <a:round/>
              <a:headEnd/>
              <a:tailEnd type="stealth" w="med" len="med"/>
            </a:ln>
            <a:effectLst>
              <a:outerShdw algn="ctr" rotWithShape="0">
                <a:schemeClr val="bg2">
                  <a:alpha val="50000"/>
                </a:schemeClr>
              </a:outerShdw>
            </a:effectLst>
          </p:spPr>
          <p:txBody>
            <a:bodyPr/>
            <a:lstStyle/>
            <a:p>
              <a:endParaRPr lang="ru-RU"/>
            </a:p>
          </p:txBody>
        </p:sp>
        <p:sp>
          <p:nvSpPr>
            <p:cNvPr id="20512" name="Line 33"/>
            <p:cNvSpPr>
              <a:spLocks noChangeShapeType="1"/>
            </p:cNvSpPr>
            <p:nvPr/>
          </p:nvSpPr>
          <p:spPr bwMode="auto">
            <a:xfrm>
              <a:off x="3696" y="2478"/>
              <a:ext cx="0" cy="1360"/>
            </a:xfrm>
            <a:prstGeom prst="line">
              <a:avLst/>
            </a:prstGeom>
            <a:noFill/>
            <a:ln w="25400">
              <a:solidFill>
                <a:srgbClr val="800000"/>
              </a:solidFill>
              <a:prstDash val="dashDot"/>
              <a:round/>
              <a:headEnd/>
              <a:tailEnd/>
            </a:ln>
            <a:effectLst>
              <a:outerShdw algn="ctr" rotWithShape="0">
                <a:schemeClr val="bg2">
                  <a:alpha val="50000"/>
                </a:schemeClr>
              </a:outerShdw>
            </a:effectLst>
          </p:spPr>
          <p:txBody>
            <a:bodyPr/>
            <a:lstStyle/>
            <a:p>
              <a:endParaRPr lang="ru-RU"/>
            </a:p>
          </p:txBody>
        </p:sp>
        <p:sp>
          <p:nvSpPr>
            <p:cNvPr id="20513" name="Text Box 34"/>
            <p:cNvSpPr txBox="1">
              <a:spLocks noChangeArrowheads="1"/>
            </p:cNvSpPr>
            <p:nvPr/>
          </p:nvSpPr>
          <p:spPr bwMode="auto">
            <a:xfrm>
              <a:off x="1429" y="3521"/>
              <a:ext cx="2177" cy="192"/>
            </a:xfrm>
            <a:prstGeom prst="rect">
              <a:avLst/>
            </a:prstGeom>
            <a:noFill/>
            <a:ln w="9525">
              <a:noFill/>
              <a:miter lim="800000"/>
              <a:headEnd/>
              <a:tailEnd/>
            </a:ln>
            <a:effectLst>
              <a:prstShdw prst="shdw12">
                <a:schemeClr val="bg2">
                  <a:alpha val="50000"/>
                </a:schemeClr>
              </a:prstShdw>
            </a:effectLst>
          </p:spPr>
          <p:txBody>
            <a:bodyPr>
              <a:spAutoFit/>
            </a:bodyPr>
            <a:lstStyle/>
            <a:p>
              <a:pPr>
                <a:spcBef>
                  <a:spcPct val="50000"/>
                </a:spcBef>
              </a:pPr>
              <a:r>
                <a:rPr lang="ru-RU" sz="1400" b="1" i="1">
                  <a:solidFill>
                    <a:srgbClr val="8A0407"/>
                  </a:solidFill>
                </a:rPr>
                <a:t>ПЕРВООЧЕРЕДНЫЕ МЕРОПРИЯТИЯ</a:t>
              </a:r>
            </a:p>
          </p:txBody>
        </p:sp>
        <p:sp>
          <p:nvSpPr>
            <p:cNvPr id="20514" name="Text Box 35"/>
            <p:cNvSpPr txBox="1">
              <a:spLocks noChangeArrowheads="1"/>
            </p:cNvSpPr>
            <p:nvPr/>
          </p:nvSpPr>
          <p:spPr bwMode="auto">
            <a:xfrm>
              <a:off x="3651" y="3521"/>
              <a:ext cx="2109" cy="192"/>
            </a:xfrm>
            <a:prstGeom prst="rect">
              <a:avLst/>
            </a:prstGeom>
            <a:noFill/>
            <a:ln w="9525">
              <a:noFill/>
              <a:miter lim="800000"/>
              <a:headEnd/>
              <a:tailEnd/>
            </a:ln>
            <a:effectLst>
              <a:prstShdw prst="shdw12">
                <a:schemeClr val="bg2">
                  <a:alpha val="50000"/>
                </a:schemeClr>
              </a:prstShdw>
            </a:effectLst>
          </p:spPr>
          <p:txBody>
            <a:bodyPr>
              <a:spAutoFit/>
            </a:bodyPr>
            <a:lstStyle/>
            <a:p>
              <a:pPr>
                <a:spcBef>
                  <a:spcPct val="50000"/>
                </a:spcBef>
              </a:pPr>
              <a:r>
                <a:rPr lang="ru-RU" sz="1400" b="1" i="1">
                  <a:solidFill>
                    <a:srgbClr val="8A0407"/>
                  </a:solidFill>
                </a:rPr>
                <a:t>ПЕРСПЕКТИВНЫЕ МЕРОПРИЯТИЯ</a:t>
              </a: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ChangeArrowheads="1"/>
          </p:cNvSpPr>
          <p:nvPr/>
        </p:nvSpPr>
        <p:spPr bwMode="auto">
          <a:xfrm>
            <a:off x="179388" y="1412875"/>
            <a:ext cx="8478837" cy="4478338"/>
          </a:xfrm>
          <a:prstGeom prst="rect">
            <a:avLst/>
          </a:prstGeom>
          <a:noFill/>
          <a:ln w="9525">
            <a:noFill/>
            <a:miter lim="800000"/>
            <a:headEnd/>
            <a:tailEnd/>
          </a:ln>
          <a:effectLst>
            <a:prstShdw prst="shdw12">
              <a:schemeClr val="bg2">
                <a:alpha val="50000"/>
              </a:schemeClr>
            </a:prstShdw>
          </a:effectLst>
        </p:spPr>
        <p:txBody>
          <a:bodyPr wrap="none">
            <a:spAutoFit/>
          </a:bodyPr>
          <a:lstStyle/>
          <a:p>
            <a:pPr algn="ctr">
              <a:buFontTx/>
              <a:buChar char="•"/>
            </a:pPr>
            <a:r>
              <a:rPr lang="ru-RU" sz="3200">
                <a:solidFill>
                  <a:srgbClr val="100A84"/>
                </a:solidFill>
              </a:rPr>
              <a:t> Совершенствование планирования работ;</a:t>
            </a:r>
          </a:p>
          <a:p>
            <a:pPr algn="ctr">
              <a:buFont typeface="Arial" charset="0"/>
              <a:buChar char="•"/>
            </a:pPr>
            <a:endParaRPr lang="ru-RU" sz="3200">
              <a:solidFill>
                <a:srgbClr val="100A84"/>
              </a:solidFill>
            </a:endParaRPr>
          </a:p>
          <a:p>
            <a:pPr algn="ctr">
              <a:buFont typeface="Arial" charset="0"/>
              <a:buChar char="•"/>
            </a:pPr>
            <a:r>
              <a:rPr lang="ru-RU" sz="3200">
                <a:solidFill>
                  <a:srgbClr val="100A84"/>
                </a:solidFill>
              </a:rPr>
              <a:t> Укрепление Бюро по стандартам;</a:t>
            </a:r>
          </a:p>
          <a:p>
            <a:pPr algn="ctr">
              <a:buFont typeface="Arial" charset="0"/>
              <a:buChar char="•"/>
            </a:pPr>
            <a:endParaRPr lang="ru-RU" sz="3200">
              <a:solidFill>
                <a:srgbClr val="100A84"/>
              </a:solidFill>
            </a:endParaRPr>
          </a:p>
          <a:p>
            <a:pPr algn="ctr">
              <a:buFont typeface="Arial" charset="0"/>
              <a:buChar char="•"/>
            </a:pPr>
            <a:r>
              <a:rPr lang="ru-RU" sz="3200">
                <a:solidFill>
                  <a:srgbClr val="100A84"/>
                </a:solidFill>
              </a:rPr>
              <a:t> Изменение процедуры голосования; </a:t>
            </a:r>
          </a:p>
          <a:p>
            <a:pPr algn="ctr">
              <a:buFont typeface="Arial" charset="0"/>
              <a:buChar char="•"/>
            </a:pPr>
            <a:endParaRPr lang="ru-RU" sz="3200">
              <a:solidFill>
                <a:srgbClr val="100A84"/>
              </a:solidFill>
            </a:endParaRPr>
          </a:p>
          <a:p>
            <a:pPr algn="ctr">
              <a:buFont typeface="Arial" charset="0"/>
              <a:buChar char="•"/>
            </a:pPr>
            <a:r>
              <a:rPr lang="ru-RU" sz="3200">
                <a:solidFill>
                  <a:srgbClr val="100A84"/>
                </a:solidFill>
              </a:rPr>
              <a:t> Инвентаризация МТК; </a:t>
            </a:r>
          </a:p>
          <a:p>
            <a:pPr algn="ctr">
              <a:buFont typeface="Arial" charset="0"/>
              <a:buChar char="•"/>
            </a:pPr>
            <a:endParaRPr lang="ru-RU" sz="3200">
              <a:solidFill>
                <a:srgbClr val="100A84"/>
              </a:solidFill>
            </a:endParaRPr>
          </a:p>
          <a:p>
            <a:pPr algn="ctr">
              <a:buFont typeface="Arial" charset="0"/>
              <a:buChar char="•"/>
            </a:pPr>
            <a:r>
              <a:rPr lang="ru-RU" sz="3200">
                <a:solidFill>
                  <a:srgbClr val="100A84"/>
                </a:solidFill>
              </a:rPr>
              <a:t> Изменение порядка голосования в МТК.</a:t>
            </a:r>
          </a:p>
        </p:txBody>
      </p:sp>
      <p:sp>
        <p:nvSpPr>
          <p:cNvPr id="21507" name="Прямоугольник 3"/>
          <p:cNvSpPr>
            <a:spLocks noChangeArrowheads="1"/>
          </p:cNvSpPr>
          <p:nvPr/>
        </p:nvSpPr>
        <p:spPr bwMode="auto">
          <a:xfrm>
            <a:off x="395288" y="404813"/>
            <a:ext cx="7056437" cy="457200"/>
          </a:xfrm>
          <a:prstGeom prst="rect">
            <a:avLst/>
          </a:prstGeom>
          <a:noFill/>
          <a:ln w="9525">
            <a:noFill/>
            <a:miter lim="800000"/>
            <a:headEnd/>
            <a:tailEnd/>
          </a:ln>
        </p:spPr>
        <p:txBody>
          <a:bodyPr>
            <a:spAutoFit/>
          </a:bodyPr>
          <a:lstStyle/>
          <a:p>
            <a:pPr algn="ctr"/>
            <a:r>
              <a:rPr lang="ru-RU" sz="2400" b="1">
                <a:solidFill>
                  <a:srgbClr val="1F5FA0"/>
                </a:solidFill>
              </a:rPr>
              <a:t>ПЕРВООЧЕРЕДНЫЕ МЕРОПРИЯТИЯ</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Прямоугольник 3"/>
          <p:cNvSpPr>
            <a:spLocks noChangeArrowheads="1"/>
          </p:cNvSpPr>
          <p:nvPr/>
        </p:nvSpPr>
        <p:spPr bwMode="auto">
          <a:xfrm>
            <a:off x="0" y="190500"/>
            <a:ext cx="7885113" cy="1127125"/>
          </a:xfrm>
          <a:prstGeom prst="rect">
            <a:avLst/>
          </a:prstGeom>
          <a:noFill/>
          <a:ln w="9525">
            <a:noFill/>
            <a:miter lim="800000"/>
            <a:headEnd/>
            <a:tailEnd/>
          </a:ln>
        </p:spPr>
        <p:txBody>
          <a:bodyPr>
            <a:spAutoFit/>
          </a:bodyPr>
          <a:lstStyle/>
          <a:p>
            <a:pPr algn="ctr"/>
            <a:r>
              <a:rPr lang="ru-RU" sz="2400" b="1">
                <a:solidFill>
                  <a:srgbClr val="1F5FA0"/>
                </a:solidFill>
              </a:rPr>
              <a:t>Первоочередные мероприятия:</a:t>
            </a:r>
          </a:p>
          <a:p>
            <a:pPr algn="ctr"/>
            <a:r>
              <a:rPr lang="ru-RU" sz="2400" b="1">
                <a:solidFill>
                  <a:srgbClr val="1F5FA0"/>
                </a:solidFill>
              </a:rPr>
              <a:t>Совершенствование планирования работ в МГС</a:t>
            </a:r>
          </a:p>
          <a:p>
            <a:pPr algn="ctr"/>
            <a:endParaRPr lang="ru-RU" sz="2000" b="1">
              <a:solidFill>
                <a:srgbClr val="1F5FA0"/>
              </a:solidFill>
            </a:endParaRPr>
          </a:p>
        </p:txBody>
      </p:sp>
      <p:sp>
        <p:nvSpPr>
          <p:cNvPr id="22530" name="Rectangle 61"/>
          <p:cNvSpPr>
            <a:spLocks noChangeArrowheads="1"/>
          </p:cNvSpPr>
          <p:nvPr/>
        </p:nvSpPr>
        <p:spPr bwMode="auto">
          <a:xfrm>
            <a:off x="152400" y="152400"/>
            <a:ext cx="9144000" cy="457200"/>
          </a:xfrm>
          <a:prstGeom prst="rect">
            <a:avLst/>
          </a:prstGeom>
          <a:noFill/>
          <a:ln w="9525">
            <a:noFill/>
            <a:miter lim="800000"/>
            <a:headEnd/>
            <a:tailEnd/>
          </a:ln>
        </p:spPr>
        <p:txBody>
          <a:bodyPr wrap="none" anchor="ctr">
            <a:spAutoFit/>
          </a:bodyPr>
          <a:lstStyle/>
          <a:p>
            <a:endParaRPr lang="ru-RU" sz="1800">
              <a:solidFill>
                <a:srgbClr val="000000"/>
              </a:solidFill>
            </a:endParaRPr>
          </a:p>
        </p:txBody>
      </p:sp>
      <p:sp>
        <p:nvSpPr>
          <p:cNvPr id="30784" name="Text Box 64"/>
          <p:cNvSpPr txBox="1">
            <a:spLocks noChangeArrowheads="1"/>
          </p:cNvSpPr>
          <p:nvPr/>
        </p:nvSpPr>
        <p:spPr bwMode="auto">
          <a:xfrm>
            <a:off x="179388" y="1268413"/>
            <a:ext cx="8964612" cy="5430837"/>
          </a:xfrm>
          <a:prstGeom prst="rect">
            <a:avLst/>
          </a:prstGeom>
          <a:noFill/>
          <a:ln w="9525">
            <a:noFill/>
            <a:miter lim="800000"/>
            <a:headEnd/>
            <a:tailEnd/>
          </a:ln>
          <a:effectLst>
            <a:prstShdw prst="shdw12">
              <a:schemeClr val="bg2">
                <a:alpha val="50000"/>
              </a:schemeClr>
            </a:prstShdw>
          </a:effectLst>
        </p:spPr>
        <p:txBody>
          <a:bodyPr>
            <a:spAutoFit/>
          </a:bodyPr>
          <a:lstStyle/>
          <a:p>
            <a:pPr marL="304800" indent="-304800"/>
            <a:r>
              <a:rPr lang="ru-RU" sz="1800" b="1" i="1" u="sng">
                <a:solidFill>
                  <a:srgbClr val="100A84"/>
                </a:solidFill>
              </a:rPr>
              <a:t>Совершенствование планирования работ в МГС:</a:t>
            </a:r>
          </a:p>
          <a:p>
            <a:pPr marL="304800" indent="-304800"/>
            <a:r>
              <a:rPr lang="ru-RU" sz="1800" b="1">
                <a:solidFill>
                  <a:srgbClr val="100A84"/>
                </a:solidFill>
              </a:rPr>
              <a:t>1. Порядок формирования Программы работ по межгосударственной стандартизации (разработан Госстандартом РБ) </a:t>
            </a:r>
            <a:r>
              <a:rPr lang="ru-RU" sz="1800" b="1" i="1">
                <a:solidFill>
                  <a:srgbClr val="C00000"/>
                </a:solidFill>
              </a:rPr>
              <a:t>(принят на 44-м заседании МГС);</a:t>
            </a:r>
          </a:p>
          <a:p>
            <a:pPr marL="304800" indent="-304800" algn="just">
              <a:spcBef>
                <a:spcPts val="1200"/>
              </a:spcBef>
              <a:spcAft>
                <a:spcPts val="1200"/>
              </a:spcAft>
              <a:buFont typeface="Arial" charset="0"/>
              <a:buAutoNum type="arabicPeriod" startAt="2"/>
            </a:pPr>
            <a:r>
              <a:rPr lang="ru-RU" sz="1800" b="1">
                <a:solidFill>
                  <a:srgbClr val="100A84"/>
                </a:solidFill>
              </a:rPr>
              <a:t>Внесение изменений в: </a:t>
            </a:r>
          </a:p>
          <a:p>
            <a:pPr marL="304800" indent="-304800" algn="just">
              <a:spcBef>
                <a:spcPts val="1200"/>
              </a:spcBef>
              <a:spcAft>
                <a:spcPts val="1200"/>
              </a:spcAft>
              <a:buFont typeface="Arial" charset="0"/>
              <a:buNone/>
            </a:pPr>
            <a:r>
              <a:rPr lang="ru-RU" sz="1800" b="1">
                <a:solidFill>
                  <a:srgbClr val="100A84"/>
                </a:solidFill>
              </a:rPr>
              <a:t>    -  ГОСТ 1.0 - 92 Межгосударственная система стандартизации. Правила проведения работ по межгосударственной стандартизации. Общие положения; </a:t>
            </a:r>
          </a:p>
          <a:p>
            <a:pPr marL="304800" indent="-304800" algn="just">
              <a:spcBef>
                <a:spcPts val="1200"/>
              </a:spcBef>
              <a:spcAft>
                <a:spcPts val="1200"/>
              </a:spcAft>
              <a:buFont typeface="Arial" charset="0"/>
              <a:buNone/>
            </a:pPr>
            <a:r>
              <a:rPr lang="ru-RU" sz="1800" b="1">
                <a:solidFill>
                  <a:srgbClr val="100A84"/>
                </a:solidFill>
              </a:rPr>
              <a:t>   - ГОСТ 1.2 – 2009 Межгосударственная система стандартизации. Стандарты межгосударственные, правила и рекомендации по межгосударственной стандартизации. Правила разработки, принятия, применения, обновления и отмены;</a:t>
            </a:r>
          </a:p>
          <a:p>
            <a:pPr marL="304800" indent="-304800" algn="just">
              <a:spcBef>
                <a:spcPts val="1200"/>
              </a:spcBef>
              <a:spcAft>
                <a:spcPts val="1200"/>
              </a:spcAft>
              <a:buFont typeface="Arial" charset="0"/>
              <a:buNone/>
            </a:pPr>
            <a:r>
              <a:rPr lang="ru-RU" sz="1800" b="1">
                <a:solidFill>
                  <a:srgbClr val="100A84"/>
                </a:solidFill>
              </a:rPr>
              <a:t>  - ПМГ 22 – 2004 Правила разработки программы работ по межгосударственной стандартизации.</a:t>
            </a:r>
          </a:p>
          <a:p>
            <a:pPr marL="304800" indent="-304800" algn="just"/>
            <a:r>
              <a:rPr lang="ru-RU" sz="1800" b="1" i="1">
                <a:solidFill>
                  <a:srgbClr val="C00000"/>
                </a:solidFill>
              </a:rPr>
              <a:t>(будут внесены на основе анализа работоспособности Порядка)</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Прямоугольник 3"/>
          <p:cNvSpPr>
            <a:spLocks noChangeArrowheads="1"/>
          </p:cNvSpPr>
          <p:nvPr/>
        </p:nvSpPr>
        <p:spPr bwMode="auto">
          <a:xfrm>
            <a:off x="395288" y="190500"/>
            <a:ext cx="7056437" cy="708025"/>
          </a:xfrm>
          <a:prstGeom prst="rect">
            <a:avLst/>
          </a:prstGeom>
          <a:noFill/>
          <a:ln w="9525">
            <a:noFill/>
            <a:miter lim="800000"/>
            <a:headEnd/>
            <a:tailEnd/>
          </a:ln>
        </p:spPr>
        <p:txBody>
          <a:bodyPr>
            <a:spAutoFit/>
          </a:bodyPr>
          <a:lstStyle/>
          <a:p>
            <a:pPr algn="ctr"/>
            <a:r>
              <a:rPr lang="ru-RU" sz="2000" b="1">
                <a:solidFill>
                  <a:srgbClr val="1F5FA0"/>
                </a:solidFill>
              </a:rPr>
              <a:t>Содержание первоочередных изменений в основополагающие документы</a:t>
            </a:r>
          </a:p>
        </p:txBody>
      </p:sp>
      <p:sp>
        <p:nvSpPr>
          <p:cNvPr id="23554" name="Rectangle 61"/>
          <p:cNvSpPr>
            <a:spLocks noChangeArrowheads="1"/>
          </p:cNvSpPr>
          <p:nvPr/>
        </p:nvSpPr>
        <p:spPr bwMode="auto">
          <a:xfrm>
            <a:off x="152400" y="152400"/>
            <a:ext cx="9144000" cy="457200"/>
          </a:xfrm>
          <a:prstGeom prst="rect">
            <a:avLst/>
          </a:prstGeom>
          <a:noFill/>
          <a:ln w="9525">
            <a:noFill/>
            <a:miter lim="800000"/>
            <a:headEnd/>
            <a:tailEnd/>
          </a:ln>
        </p:spPr>
        <p:txBody>
          <a:bodyPr wrap="none" anchor="ctr">
            <a:spAutoFit/>
          </a:bodyPr>
          <a:lstStyle/>
          <a:p>
            <a:endParaRPr lang="ru-RU" sz="1800">
              <a:solidFill>
                <a:srgbClr val="000000"/>
              </a:solidFill>
            </a:endParaRPr>
          </a:p>
        </p:txBody>
      </p:sp>
      <p:grpSp>
        <p:nvGrpSpPr>
          <p:cNvPr id="23555" name="Группа 2"/>
          <p:cNvGrpSpPr>
            <a:grpSpLocks/>
          </p:cNvGrpSpPr>
          <p:nvPr/>
        </p:nvGrpSpPr>
        <p:grpSpPr bwMode="auto">
          <a:xfrm>
            <a:off x="0" y="2165350"/>
            <a:ext cx="9109075" cy="3063875"/>
            <a:chOff x="0" y="2165716"/>
            <a:chExt cx="9108504" cy="3063484"/>
          </a:xfrm>
        </p:grpSpPr>
        <p:sp>
          <p:nvSpPr>
            <p:cNvPr id="2" name="Овал 1"/>
            <p:cNvSpPr/>
            <p:nvPr/>
          </p:nvSpPr>
          <p:spPr>
            <a:xfrm>
              <a:off x="0" y="2205399"/>
              <a:ext cx="2916055" cy="302380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b="1" dirty="0">
                  <a:solidFill>
                    <a:srgbClr val="100A84"/>
                  </a:solidFill>
                </a:rPr>
                <a:t>Минимальное количество стран для голосования - три</a:t>
              </a:r>
              <a:endParaRPr lang="ru-RU" b="1" dirty="0">
                <a:solidFill>
                  <a:srgbClr val="100A84"/>
                </a:solidFill>
              </a:endParaRPr>
            </a:p>
          </p:txBody>
        </p:sp>
        <p:sp>
          <p:nvSpPr>
            <p:cNvPr id="6" name="Овал 5"/>
            <p:cNvSpPr/>
            <p:nvPr/>
          </p:nvSpPr>
          <p:spPr>
            <a:xfrm>
              <a:off x="2916055" y="2165716"/>
              <a:ext cx="3095431" cy="3063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b="1" dirty="0">
                  <a:solidFill>
                    <a:srgbClr val="100A84"/>
                  </a:solidFill>
                </a:rPr>
                <a:t>Обязанность голосования полноправных членов МТК</a:t>
              </a:r>
            </a:p>
          </p:txBody>
        </p:sp>
        <p:sp>
          <p:nvSpPr>
            <p:cNvPr id="7" name="Овал 6"/>
            <p:cNvSpPr/>
            <p:nvPr/>
          </p:nvSpPr>
          <p:spPr>
            <a:xfrm>
              <a:off x="6011486" y="2205399"/>
              <a:ext cx="3097018" cy="302380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defRPr/>
              </a:pPr>
              <a:r>
                <a:rPr lang="ru-RU" b="1" dirty="0">
                  <a:solidFill>
                    <a:srgbClr val="100A84"/>
                  </a:solidFill>
                </a:rPr>
                <a:t>Определение </a:t>
              </a:r>
              <a:r>
                <a:rPr lang="ru-RU" b="1" dirty="0">
                  <a:solidFill>
                    <a:srgbClr val="100A84"/>
                  </a:solidFill>
                </a:rPr>
                <a:t>заинтересованности, </a:t>
              </a:r>
              <a:r>
                <a:rPr lang="ru-RU" b="1" dirty="0">
                  <a:solidFill>
                    <a:srgbClr val="100A84"/>
                  </a:solidFill>
                </a:rPr>
                <a:t>с учетом новых принципов голосования</a:t>
              </a: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Прямоугольник 3"/>
          <p:cNvSpPr>
            <a:spLocks noChangeArrowheads="1"/>
          </p:cNvSpPr>
          <p:nvPr/>
        </p:nvSpPr>
        <p:spPr bwMode="auto">
          <a:xfrm>
            <a:off x="395288" y="190500"/>
            <a:ext cx="7056437" cy="701675"/>
          </a:xfrm>
          <a:prstGeom prst="rect">
            <a:avLst/>
          </a:prstGeom>
          <a:noFill/>
          <a:ln w="9525">
            <a:noFill/>
            <a:miter lim="800000"/>
            <a:headEnd/>
            <a:tailEnd/>
          </a:ln>
        </p:spPr>
        <p:txBody>
          <a:bodyPr>
            <a:spAutoFit/>
          </a:bodyPr>
          <a:lstStyle/>
          <a:p>
            <a:pPr algn="ctr"/>
            <a:r>
              <a:rPr lang="ru-RU" sz="2000" b="1">
                <a:solidFill>
                  <a:srgbClr val="1F5FA0"/>
                </a:solidFill>
              </a:rPr>
              <a:t>Первоочередные мероприятия:</a:t>
            </a:r>
          </a:p>
          <a:p>
            <a:pPr algn="ctr"/>
            <a:r>
              <a:rPr lang="ru-RU" sz="2000" b="1">
                <a:solidFill>
                  <a:srgbClr val="1F5FA0"/>
                </a:solidFill>
              </a:rPr>
              <a:t>Изменение процедуры голосования</a:t>
            </a:r>
          </a:p>
        </p:txBody>
      </p:sp>
      <p:sp>
        <p:nvSpPr>
          <p:cNvPr id="24578" name="Rectangle 61"/>
          <p:cNvSpPr>
            <a:spLocks noChangeArrowheads="1"/>
          </p:cNvSpPr>
          <p:nvPr/>
        </p:nvSpPr>
        <p:spPr bwMode="auto">
          <a:xfrm>
            <a:off x="152400" y="152400"/>
            <a:ext cx="9144000" cy="457200"/>
          </a:xfrm>
          <a:prstGeom prst="rect">
            <a:avLst/>
          </a:prstGeom>
          <a:noFill/>
          <a:ln w="9525">
            <a:noFill/>
            <a:miter lim="800000"/>
            <a:headEnd/>
            <a:tailEnd/>
          </a:ln>
        </p:spPr>
        <p:txBody>
          <a:bodyPr wrap="none" anchor="ctr">
            <a:spAutoFit/>
          </a:bodyPr>
          <a:lstStyle/>
          <a:p>
            <a:endParaRPr lang="ru-RU" sz="1800">
              <a:solidFill>
                <a:srgbClr val="000000"/>
              </a:solidFill>
            </a:endParaRPr>
          </a:p>
        </p:txBody>
      </p:sp>
      <p:grpSp>
        <p:nvGrpSpPr>
          <p:cNvPr id="24579" name="Группа 3"/>
          <p:cNvGrpSpPr>
            <a:grpSpLocks/>
          </p:cNvGrpSpPr>
          <p:nvPr/>
        </p:nvGrpSpPr>
        <p:grpSpPr bwMode="auto">
          <a:xfrm>
            <a:off x="-52388" y="981075"/>
            <a:ext cx="9196388" cy="4598988"/>
            <a:chOff x="-52387" y="980728"/>
            <a:chExt cx="9196387" cy="4599518"/>
          </a:xfrm>
        </p:grpSpPr>
        <p:sp>
          <p:nvSpPr>
            <p:cNvPr id="3" name="Прямоугольник 2"/>
            <p:cNvSpPr/>
            <p:nvPr/>
          </p:nvSpPr>
          <p:spPr>
            <a:xfrm>
              <a:off x="1" y="980728"/>
              <a:ext cx="9143999" cy="5032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24582" name="Text Box 4"/>
            <p:cNvSpPr txBox="1">
              <a:spLocks noChangeArrowheads="1"/>
            </p:cNvSpPr>
            <p:nvPr/>
          </p:nvSpPr>
          <p:spPr bwMode="auto">
            <a:xfrm>
              <a:off x="-52387" y="1144259"/>
              <a:ext cx="5848350" cy="4435987"/>
            </a:xfrm>
            <a:prstGeom prst="rect">
              <a:avLst/>
            </a:prstGeom>
            <a:noFill/>
            <a:ln w="9525">
              <a:noFill/>
              <a:miter lim="800000"/>
              <a:headEnd/>
              <a:tailEnd/>
            </a:ln>
            <a:effectLst>
              <a:prstShdw prst="shdw12">
                <a:schemeClr val="bg2">
                  <a:alpha val="50000"/>
                </a:schemeClr>
              </a:prstShdw>
            </a:effectLst>
          </p:spPr>
          <p:txBody>
            <a:bodyPr>
              <a:spAutoFit/>
            </a:bodyPr>
            <a:lstStyle/>
            <a:p>
              <a:pPr>
                <a:spcAft>
                  <a:spcPts val="600"/>
                </a:spcAft>
              </a:pPr>
              <a:r>
                <a:rPr lang="ru-RU" sz="2000" b="1" i="1" u="sng">
                  <a:solidFill>
                    <a:srgbClr val="100A84"/>
                  </a:solidFill>
                </a:rPr>
                <a:t>Проблема:</a:t>
              </a:r>
              <a:r>
                <a:rPr lang="ru-RU" sz="2000">
                  <a:solidFill>
                    <a:srgbClr val="100A84"/>
                  </a:solidFill>
                </a:rPr>
                <a:t> </a:t>
              </a:r>
              <a:r>
                <a:rPr lang="ru-RU" sz="2000" b="1">
                  <a:solidFill>
                    <a:srgbClr val="100A84"/>
                  </a:solidFill>
                </a:rPr>
                <a:t>большое количество проектов ГОСТ, по которым не удается провести процедуру голосования в соответствии с ныне действующей редакцией ГОСТ 1.2 – 2009  - </a:t>
              </a:r>
              <a:r>
                <a:rPr lang="ru-RU" sz="2000" b="1">
                  <a:solidFill>
                    <a:srgbClr val="CC3300"/>
                  </a:solidFill>
                </a:rPr>
                <a:t>не удается набрать достаточное количество голосов.</a:t>
              </a:r>
            </a:p>
            <a:p>
              <a:pPr algn="just"/>
              <a:r>
                <a:rPr lang="ru-RU" sz="2000" b="1" i="1" u="sng">
                  <a:solidFill>
                    <a:srgbClr val="100A84"/>
                  </a:solidFill>
                </a:rPr>
                <a:t>Решение :</a:t>
              </a:r>
              <a:r>
                <a:rPr lang="ru-RU" sz="2000" b="1">
                  <a:solidFill>
                    <a:srgbClr val="100A84"/>
                  </a:solidFill>
                </a:rPr>
                <a:t> Необходимо внести изменения:</a:t>
              </a:r>
            </a:p>
            <a:p>
              <a:pPr algn="just"/>
              <a:r>
                <a:rPr lang="ru-RU" sz="2000" b="1">
                  <a:solidFill>
                    <a:srgbClr val="100A84"/>
                  </a:solidFill>
                </a:rPr>
                <a:t>В ГОСТ 1.2 – 2009 Межгосударственная система стандартизации. Стандарты межгосударственные, правила и рекомендации по межгосударственной стандартизации. Правила разработки, принятия, применения, обновления и отмены (п. 3.5.3)</a:t>
              </a:r>
            </a:p>
          </p:txBody>
        </p:sp>
      </p:grpSp>
      <p:pic>
        <p:nvPicPr>
          <p:cNvPr id="24580" name="Рисунок 1"/>
          <p:cNvPicPr>
            <a:picLocks noChangeAspect="1"/>
          </p:cNvPicPr>
          <p:nvPr/>
        </p:nvPicPr>
        <p:blipFill>
          <a:blip r:embed="rId2"/>
          <a:srcRect/>
          <a:stretch>
            <a:fillRect/>
          </a:stretch>
        </p:blipFill>
        <p:spPr bwMode="auto">
          <a:xfrm>
            <a:off x="5759450" y="1452563"/>
            <a:ext cx="3349625" cy="4464050"/>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Прямоугольник 3"/>
          <p:cNvSpPr>
            <a:spLocks noChangeArrowheads="1"/>
          </p:cNvSpPr>
          <p:nvPr/>
        </p:nvSpPr>
        <p:spPr bwMode="auto">
          <a:xfrm>
            <a:off x="395288" y="365125"/>
            <a:ext cx="7056437" cy="400050"/>
          </a:xfrm>
          <a:prstGeom prst="rect">
            <a:avLst/>
          </a:prstGeom>
          <a:noFill/>
          <a:ln w="9525">
            <a:noFill/>
            <a:miter lim="800000"/>
            <a:headEnd/>
            <a:tailEnd/>
          </a:ln>
        </p:spPr>
        <p:txBody>
          <a:bodyPr>
            <a:spAutoFit/>
          </a:bodyPr>
          <a:lstStyle/>
          <a:p>
            <a:pPr algn="ctr"/>
            <a:r>
              <a:rPr lang="ru-RU" sz="2000" b="1">
                <a:solidFill>
                  <a:srgbClr val="1F5FA0"/>
                </a:solidFill>
              </a:rPr>
              <a:t>Текст изменений в ГОСТ 1.2 – 2009</a:t>
            </a:r>
          </a:p>
        </p:txBody>
      </p:sp>
      <p:sp>
        <p:nvSpPr>
          <p:cNvPr id="25602" name="Rectangle 61"/>
          <p:cNvSpPr>
            <a:spLocks noChangeArrowheads="1"/>
          </p:cNvSpPr>
          <p:nvPr/>
        </p:nvSpPr>
        <p:spPr bwMode="auto">
          <a:xfrm>
            <a:off x="152400" y="152400"/>
            <a:ext cx="9144000" cy="457200"/>
          </a:xfrm>
          <a:prstGeom prst="rect">
            <a:avLst/>
          </a:prstGeom>
          <a:noFill/>
          <a:ln w="9525">
            <a:noFill/>
            <a:miter lim="800000"/>
            <a:headEnd/>
            <a:tailEnd/>
          </a:ln>
        </p:spPr>
        <p:txBody>
          <a:bodyPr wrap="none" anchor="ctr">
            <a:spAutoFit/>
          </a:bodyPr>
          <a:lstStyle/>
          <a:p>
            <a:endParaRPr lang="ru-RU" sz="1800">
              <a:solidFill>
                <a:srgbClr val="000000"/>
              </a:solidFill>
            </a:endParaRPr>
          </a:p>
        </p:txBody>
      </p:sp>
      <p:grpSp>
        <p:nvGrpSpPr>
          <p:cNvPr id="25603" name="Группа 3"/>
          <p:cNvGrpSpPr>
            <a:grpSpLocks/>
          </p:cNvGrpSpPr>
          <p:nvPr/>
        </p:nvGrpSpPr>
        <p:grpSpPr bwMode="auto">
          <a:xfrm>
            <a:off x="12700" y="1619250"/>
            <a:ext cx="9109075" cy="3970338"/>
            <a:chOff x="-1864525" y="754826"/>
            <a:chExt cx="11247465" cy="3970318"/>
          </a:xfrm>
        </p:grpSpPr>
        <p:sp>
          <p:nvSpPr>
            <p:cNvPr id="3" name="Прямоугольник 2"/>
            <p:cNvSpPr/>
            <p:nvPr/>
          </p:nvSpPr>
          <p:spPr>
            <a:xfrm>
              <a:off x="-401" y="980250"/>
              <a:ext cx="9144200" cy="5048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25605" name="Text Box 4"/>
            <p:cNvSpPr txBox="1">
              <a:spLocks noChangeArrowheads="1"/>
            </p:cNvSpPr>
            <p:nvPr/>
          </p:nvSpPr>
          <p:spPr bwMode="auto">
            <a:xfrm>
              <a:off x="-1864525" y="754826"/>
              <a:ext cx="11247465" cy="3970318"/>
            </a:xfrm>
            <a:prstGeom prst="rect">
              <a:avLst/>
            </a:prstGeom>
            <a:noFill/>
            <a:ln w="9525">
              <a:noFill/>
              <a:miter lim="800000"/>
              <a:headEnd/>
              <a:tailEnd/>
            </a:ln>
            <a:effectLst>
              <a:prstShdw prst="shdw12">
                <a:schemeClr val="bg2">
                  <a:alpha val="50000"/>
                </a:schemeClr>
              </a:prstShdw>
            </a:effectLst>
          </p:spPr>
          <p:txBody>
            <a:bodyPr>
              <a:spAutoFit/>
            </a:bodyPr>
            <a:lstStyle/>
            <a:p>
              <a:pPr indent="457200" algn="just"/>
              <a:r>
                <a:rPr lang="ru-RU" sz="1800" b="1">
                  <a:solidFill>
                    <a:srgbClr val="100A84"/>
                  </a:solidFill>
                </a:rPr>
                <a:t>«Стандарт считается принятым по результатам голосования в АИС МГС, если за его принятие в предложенной редакции проголосовали национальные органы государств, заинтересованных в применении данного стандартами, при этом отсутствуют предложения о вынесении рассмотрения результатов голосования на заседание МГС и стандарт не относится к числу основополагающих стандартов (см. 3.5.5). При этом, число национальных органов государств, заинтересованных в принятии стандарта и проголосовавших за принятие стандарта, должно быть </a:t>
              </a:r>
              <a:r>
                <a:rPr lang="ru-RU" sz="1800" b="1" i="1">
                  <a:solidFill>
                    <a:srgbClr val="C00000"/>
                  </a:solidFill>
                </a:rPr>
                <a:t>не менее трех</a:t>
              </a:r>
              <a:r>
                <a:rPr lang="ru-RU" sz="1800" b="1">
                  <a:solidFill>
                    <a:srgbClr val="100A84"/>
                  </a:solidFill>
                </a:rPr>
                <a:t>, включая национальный орган государства-разработчика.</a:t>
              </a:r>
            </a:p>
            <a:p>
              <a:pPr indent="457200" algn="just"/>
              <a:r>
                <a:rPr lang="ru-RU" sz="1800" b="1">
                  <a:solidFill>
                    <a:srgbClr val="100A84"/>
                  </a:solidFill>
                </a:rPr>
                <a:t>В случае, если количество национальных органов государств,</a:t>
              </a:r>
              <a:br>
                <a:rPr lang="ru-RU" sz="1800" b="1">
                  <a:solidFill>
                    <a:srgbClr val="100A84"/>
                  </a:solidFill>
                </a:rPr>
              </a:br>
              <a:r>
                <a:rPr lang="ru-RU" sz="1800" b="1">
                  <a:solidFill>
                    <a:srgbClr val="100A84"/>
                  </a:solidFill>
                </a:rPr>
                <a:t>заинтересованных в применении стандарта, </a:t>
              </a:r>
              <a:r>
                <a:rPr lang="ru-RU" sz="1800" b="1" i="1">
                  <a:solidFill>
                    <a:srgbClr val="C00000"/>
                  </a:solidFill>
                </a:rPr>
                <a:t>составляет более трех</a:t>
              </a:r>
              <a:r>
                <a:rPr lang="ru-RU" sz="1800" b="1">
                  <a:solidFill>
                    <a:srgbClr val="100A84"/>
                  </a:solidFill>
                </a:rPr>
                <a:t>, стандарт</a:t>
              </a:r>
              <a:r>
                <a:rPr lang="en-US" sz="1800" b="1">
                  <a:solidFill>
                    <a:srgbClr val="100A84"/>
                  </a:solidFill>
                </a:rPr>
                <a:t> </a:t>
              </a:r>
              <a:r>
                <a:rPr lang="ru-RU" sz="1800" b="1">
                  <a:solidFill>
                    <a:srgbClr val="100A84"/>
                  </a:solidFill>
                </a:rPr>
                <a:t>считается принятым, если за его принятие проголосовало </a:t>
              </a:r>
              <a:r>
                <a:rPr lang="ru-RU" sz="1800" b="1" i="1">
                  <a:solidFill>
                    <a:srgbClr val="C00000"/>
                  </a:solidFill>
                </a:rPr>
                <a:t>не менее 2/3</a:t>
              </a:r>
              <a:r>
                <a:rPr lang="en-US" sz="1800" b="1">
                  <a:solidFill>
                    <a:srgbClr val="100A84"/>
                  </a:solidFill>
                </a:rPr>
                <a:t> </a:t>
              </a:r>
              <a:r>
                <a:rPr lang="ru-RU" sz="1800" b="1">
                  <a:solidFill>
                    <a:srgbClr val="100A84"/>
                  </a:solidFill>
                </a:rPr>
                <a:t>от</a:t>
              </a:r>
              <a:r>
                <a:rPr lang="en-US" sz="1800" b="1">
                  <a:solidFill>
                    <a:srgbClr val="100A84"/>
                  </a:solidFill>
                </a:rPr>
                <a:t> </a:t>
              </a:r>
              <a:r>
                <a:rPr lang="ru-RU" sz="1800" b="1">
                  <a:solidFill>
                    <a:srgbClr val="100A84"/>
                  </a:solidFill>
                </a:rPr>
                <a:t>общего количества национальных органов государств, заинтересованных в</a:t>
              </a:r>
              <a:r>
                <a:rPr lang="en-US" sz="1800" b="1">
                  <a:solidFill>
                    <a:srgbClr val="100A84"/>
                  </a:solidFill>
                </a:rPr>
                <a:t> </a:t>
              </a:r>
              <a:r>
                <a:rPr lang="ru-RU" sz="1800" b="1">
                  <a:solidFill>
                    <a:srgbClr val="100A84"/>
                  </a:solidFill>
                </a:rPr>
                <a:t>его принятии».</a:t>
              </a:r>
            </a:p>
          </p:txBody>
        </p:sp>
      </p:grpSp>
    </p:spTree>
  </p:cSld>
  <p:clrMapOvr>
    <a:masterClrMapping/>
  </p:clrMapOvr>
</p:sld>
</file>

<file path=ppt/theme/theme1.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4880</TotalTime>
  <Words>1114</Words>
  <Application>Microsoft Office PowerPoint</Application>
  <PresentationFormat>Экран (4:3)</PresentationFormat>
  <Paragraphs>126</Paragraphs>
  <Slides>17</Slides>
  <Notes>0</Notes>
  <HiddenSlides>0</HiddenSlides>
  <MMClips>0</MMClips>
  <ScaleCrop>false</ScaleCrop>
  <HeadingPairs>
    <vt:vector size="6" baseType="variant">
      <vt:variant>
        <vt:lpstr>Использованные шрифты</vt:lpstr>
      </vt:variant>
      <vt:variant>
        <vt:i4>4</vt:i4>
      </vt:variant>
      <vt:variant>
        <vt:lpstr>Шаблон оформления</vt:lpstr>
      </vt:variant>
      <vt:variant>
        <vt:i4>1</vt:i4>
      </vt:variant>
      <vt:variant>
        <vt:lpstr>Заголовки слайдов</vt:lpstr>
      </vt:variant>
      <vt:variant>
        <vt:i4>17</vt:i4>
      </vt:variant>
    </vt:vector>
  </HeadingPairs>
  <TitlesOfParts>
    <vt:vector size="22" baseType="lpstr">
      <vt:lpstr>Arial</vt:lpstr>
      <vt:lpstr>Verdana</vt:lpstr>
      <vt:lpstr>Wingdings</vt:lpstr>
      <vt:lpstr>Arial Unicode MS</vt:lpstr>
      <vt:lpstr>Оформление по умолчанию</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vector>
  </TitlesOfParts>
  <Company>Организация</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Фонд нормативно-правовых и нормативно-технических документов, разработанных с момента введения в действие ФЗ «О техническом регулировании»</dc:title>
  <dc:creator>Customer</dc:creator>
  <cp:lastModifiedBy>AZazhigalkin</cp:lastModifiedBy>
  <cp:revision>280</cp:revision>
  <cp:lastPrinted>2013-08-16T06:11:36Z</cp:lastPrinted>
  <dcterms:created xsi:type="dcterms:W3CDTF">2011-04-20T04:35:55Z</dcterms:created>
  <dcterms:modified xsi:type="dcterms:W3CDTF">2014-02-25T10:15:07Z</dcterms:modified>
</cp:coreProperties>
</file>