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4" r:id="rId2"/>
  </p:sldMasterIdLst>
  <p:notesMasterIdLst>
    <p:notesMasterId r:id="rId8"/>
  </p:notesMasterIdLst>
  <p:sldIdLst>
    <p:sldId id="280" r:id="rId3"/>
    <p:sldId id="281" r:id="rId4"/>
    <p:sldId id="282" r:id="rId5"/>
    <p:sldId id="283" r:id="rId6"/>
    <p:sldId id="28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BD4573-58E7-4156-A133-2731F5F8D1A6}" type="datetimeFigureOut">
              <a:rPr lang="en-US" smtClean="0"/>
              <a:t>10/6/2014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B0CF2-7F87-4E02-A248-870047730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981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A1D30-C0A0-4124-A783-34D9F15FA0FE}" type="datetime1">
              <a:rPr lang="en-US" smtClean="0"/>
              <a:t>10/6/2014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Rectangle 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Straight Connector 10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08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D5871-AB0F-4B3D-8861-97E78CB7B47E}" type="datetime1">
              <a:rPr lang="en-US" smtClean="0"/>
              <a:t>10/6/2014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777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18406-4C3F-4F3E-80BD-A22568EA37EB}" type="datetime1">
              <a:rPr lang="en-US" smtClean="0"/>
              <a:t>10/6/2014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697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28077-7188-48C5-8679-2287FAC952E9}" type="datetime1">
              <a:rPr lang="en-US" smtClean="0"/>
              <a:t>10/6/2014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8168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CB740-6776-4EE9-99FD-96D592FA5A23}" type="datetime1">
              <a:rPr lang="en-US" smtClean="0"/>
              <a:t>10/6/2014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319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6BD99-6FFD-46C5-B5E2-43A34BDA2566}" type="datetime1">
              <a:rPr lang="en-US" smtClean="0"/>
              <a:t>10/6/2014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90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2678E-214C-4CF8-97C7-95015FB02960}" type="datetime1">
              <a:rPr lang="en-US" smtClean="0"/>
              <a:t>10/6/2014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5018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60E0-FA77-4473-A859-74127B089143}" type="datetime1">
              <a:rPr lang="en-US" smtClean="0"/>
              <a:t>10/6/2014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7181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8D7B8-9F07-4899-827D-5F3CFDDEB574}" type="datetime1">
              <a:rPr lang="en-US" smtClean="0"/>
              <a:t>10/6/2014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97C5C-1CD1-417D-A89C-14747F5222C7}" type="datetime1">
              <a:rPr lang="en-US" smtClean="0"/>
              <a:t>10/6/2014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9192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9EFBB-CFA1-4AA8-9123-F0B52DBD84FE}" type="datetime1">
              <a:rPr lang="en-US" smtClean="0"/>
              <a:t>10/6/2014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1962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Rectangle 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marL="0" algn="l" rtl="0" eaLnBrk="1" latinLnBrk="0" hangingPunct="1"/>
                <a:endParaRPr kumimoji="0" lang="en-US" sz="18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pPr marL="0" algn="l" rtl="0" eaLnBrk="1" latinLnBrk="0" hangingPunct="1"/>
                <a:endParaRPr kumimoji="0" lang="en-US" sz="18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31" name="Group 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Freeform 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anchor="t" compatLnSpc="1"/>
                <a:lstStyle/>
                <a:p>
                  <a:endParaRPr kumimoji="0" lang="en-US" sz="1800"/>
                </a:p>
              </p:txBody>
            </p:sp>
            <p:sp>
              <p:nvSpPr>
                <p:cNvPr id="33" name="Freeform 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anchor="t" compatLnSpc="1"/>
                <a:lstStyle/>
                <a:p>
                  <a:endParaRPr kumimoji="0" lang="en-US" sz="1800"/>
                </a:p>
              </p:txBody>
            </p:sp>
          </p:grpSp>
        </p:grpSp>
      </p:grp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1146459-E3C3-4969-9224-5ED50B492D17}" type="datetime1">
              <a:rPr lang="en-US" smtClean="0"/>
              <a:t>10/6/2014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 dirty="0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942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>
            <a:spLocks noGrp="1" noChangeArrowheads="1"/>
          </p:cNvSpPr>
          <p:nvPr>
            <p:ph type="ctrTitle"/>
          </p:nvPr>
        </p:nvSpPr>
        <p:spPr>
          <a:xfrm>
            <a:off x="2095500" y="2070100"/>
            <a:ext cx="8229600" cy="1905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dirty="0" smtClean="0"/>
          </a:p>
        </p:txBody>
      </p:sp>
      <p:sp>
        <p:nvSpPr>
          <p:cNvPr id="9219" name="CasetăText 4"/>
          <p:cNvSpPr txBox="1">
            <a:spLocks noChangeArrowheads="1"/>
          </p:cNvSpPr>
          <p:nvPr/>
        </p:nvSpPr>
        <p:spPr bwMode="auto">
          <a:xfrm>
            <a:off x="2189408" y="2001637"/>
            <a:ext cx="7106992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ru-RU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ое</a:t>
            </a:r>
            <a:r>
              <a:rPr lang="ru-RU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научно-технической комиссии по метрологии  (НТКМЕТР МГС)</a:t>
            </a:r>
            <a:r>
              <a:rPr lang="ro-RO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RO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o-RO" altLang="en-US" sz="2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0" name="Picture 5" descr="C:\Documents and Settings\Aliona\Desktop\Gerb060709_10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5420" y="773136"/>
            <a:ext cx="1981200" cy="122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CasetăText 4"/>
          <p:cNvSpPr txBox="1">
            <a:spLocks noChangeArrowheads="1"/>
          </p:cNvSpPr>
          <p:nvPr/>
        </p:nvSpPr>
        <p:spPr bwMode="auto">
          <a:xfrm>
            <a:off x="4038600" y="4572000"/>
            <a:ext cx="64008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ru-RU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АЛЁНА КРАВЕЦКАЯ</a:t>
            </a:r>
            <a:r>
              <a:rPr lang="ru-RU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консультант Министерство Экономики</a:t>
            </a:r>
            <a:r>
              <a:rPr lang="ru-RU" altLang="en-U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o-RO" altLang="en-US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63" y="1042901"/>
            <a:ext cx="1445525" cy="1558900"/>
          </a:xfrm>
          <a:prstGeom prst="rect">
            <a:avLst/>
          </a:prstGeom>
        </p:spPr>
      </p:pic>
      <p:sp>
        <p:nvSpPr>
          <p:cNvPr id="8" name="CasetăText 7"/>
          <p:cNvSpPr txBox="1">
            <a:spLocks noChangeArrowheads="1"/>
          </p:cNvSpPr>
          <p:nvPr/>
        </p:nvSpPr>
        <p:spPr bwMode="auto">
          <a:xfrm>
            <a:off x="4856565" y="6238249"/>
            <a:ext cx="266700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Казань,</a:t>
            </a:r>
            <a:endParaRPr lang="ru-RU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o-RO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42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reptunghi 2"/>
          <p:cNvSpPr/>
          <p:nvPr/>
        </p:nvSpPr>
        <p:spPr>
          <a:xfrm>
            <a:off x="4343401" y="1100138"/>
            <a:ext cx="3249613" cy="990600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o-RO"/>
          </a:p>
        </p:txBody>
      </p:sp>
      <p:sp>
        <p:nvSpPr>
          <p:cNvPr id="10243" name="CasetăText 3"/>
          <p:cNvSpPr txBox="1">
            <a:spLocks noChangeArrowheads="1"/>
          </p:cNvSpPr>
          <p:nvPr/>
        </p:nvSpPr>
        <p:spPr bwMode="auto">
          <a:xfrm>
            <a:off x="2229232" y="587057"/>
            <a:ext cx="775378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2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национальной системы по метрологии</a:t>
            </a:r>
            <a:endParaRPr lang="ro-RO" altLang="en-US" sz="2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4" name="CasetăText 4"/>
          <p:cNvSpPr txBox="1">
            <a:spLocks noChangeArrowheads="1"/>
          </p:cNvSpPr>
          <p:nvPr/>
        </p:nvSpPr>
        <p:spPr bwMode="auto">
          <a:xfrm>
            <a:off x="4322763" y="1357313"/>
            <a:ext cx="3270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Экономики</a:t>
            </a:r>
            <a:endParaRPr lang="ro-RO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Dreptunghi 5"/>
          <p:cNvSpPr/>
          <p:nvPr/>
        </p:nvSpPr>
        <p:spPr>
          <a:xfrm>
            <a:off x="5029200" y="2684463"/>
            <a:ext cx="1752600" cy="609600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o-RO"/>
          </a:p>
        </p:txBody>
      </p:sp>
      <p:cxnSp>
        <p:nvCxnSpPr>
          <p:cNvPr id="8" name="Conector drept cu săgeată 7"/>
          <p:cNvCxnSpPr>
            <a:endCxn id="6" idx="0"/>
          </p:cNvCxnSpPr>
          <p:nvPr/>
        </p:nvCxnSpPr>
        <p:spPr>
          <a:xfrm>
            <a:off x="5905500" y="2090739"/>
            <a:ext cx="0" cy="593725"/>
          </a:xfrm>
          <a:prstGeom prst="straightConnector1">
            <a:avLst/>
          </a:prstGeom>
          <a:ln w="22225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drept cu săgeată 13"/>
          <p:cNvCxnSpPr/>
          <p:nvPr/>
        </p:nvCxnSpPr>
        <p:spPr>
          <a:xfrm flipH="1">
            <a:off x="3306764" y="2090739"/>
            <a:ext cx="1417637" cy="593725"/>
          </a:xfrm>
          <a:prstGeom prst="straightConnector1">
            <a:avLst/>
          </a:prstGeom>
          <a:ln w="22225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drept cu săgeată 14"/>
          <p:cNvCxnSpPr>
            <a:stCxn id="3" idx="3"/>
          </p:cNvCxnSpPr>
          <p:nvPr/>
        </p:nvCxnSpPr>
        <p:spPr>
          <a:xfrm>
            <a:off x="7593014" y="1595438"/>
            <a:ext cx="941387" cy="0"/>
          </a:xfrm>
          <a:prstGeom prst="straightConnector1">
            <a:avLst/>
          </a:prstGeom>
          <a:ln w="22225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chemă logică: Document multiplu 16"/>
          <p:cNvSpPr/>
          <p:nvPr/>
        </p:nvSpPr>
        <p:spPr>
          <a:xfrm>
            <a:off x="3009900" y="4368800"/>
            <a:ext cx="2667000" cy="1295400"/>
          </a:xfrm>
          <a:prstGeom prst="flowChartMultidocumen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o-RO"/>
          </a:p>
        </p:txBody>
      </p:sp>
      <p:cxnSp>
        <p:nvCxnSpPr>
          <p:cNvPr id="20" name="Conector drept cu săgeată 19"/>
          <p:cNvCxnSpPr/>
          <p:nvPr/>
        </p:nvCxnSpPr>
        <p:spPr>
          <a:xfrm>
            <a:off x="7239000" y="1920875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drept 21"/>
          <p:cNvCxnSpPr/>
          <p:nvPr/>
        </p:nvCxnSpPr>
        <p:spPr>
          <a:xfrm>
            <a:off x="7239000" y="2090739"/>
            <a:ext cx="0" cy="898525"/>
          </a:xfrm>
          <a:prstGeom prst="line">
            <a:avLst/>
          </a:prstGeom>
          <a:ln w="2222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drept 23"/>
          <p:cNvCxnSpPr/>
          <p:nvPr/>
        </p:nvCxnSpPr>
        <p:spPr>
          <a:xfrm>
            <a:off x="7239000" y="2989263"/>
            <a:ext cx="825500" cy="0"/>
          </a:xfrm>
          <a:prstGeom prst="line">
            <a:avLst/>
          </a:prstGeom>
          <a:ln w="2222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drept cu săgeată 27"/>
          <p:cNvCxnSpPr/>
          <p:nvPr/>
        </p:nvCxnSpPr>
        <p:spPr>
          <a:xfrm>
            <a:off x="8064500" y="2989263"/>
            <a:ext cx="0" cy="685800"/>
          </a:xfrm>
          <a:prstGeom prst="straightConnector1">
            <a:avLst/>
          </a:prstGeom>
          <a:ln w="22225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7" name="Dreptunghi 28"/>
          <p:cNvSpPr>
            <a:spLocks noChangeArrowheads="1"/>
          </p:cNvSpPr>
          <p:nvPr/>
        </p:nvSpPr>
        <p:spPr bwMode="auto">
          <a:xfrm>
            <a:off x="5159375" y="2805113"/>
            <a:ext cx="1328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b="1"/>
              <a:t>ГП «НИМ»</a:t>
            </a:r>
            <a:endParaRPr lang="ro-RO" altLang="en-US" b="1"/>
          </a:p>
        </p:txBody>
      </p:sp>
      <p:sp>
        <p:nvSpPr>
          <p:cNvPr id="10258" name="CasetăText 29"/>
          <p:cNvSpPr txBox="1">
            <a:spLocks noChangeArrowheads="1"/>
          </p:cNvSpPr>
          <p:nvPr/>
        </p:nvSpPr>
        <p:spPr bwMode="auto">
          <a:xfrm>
            <a:off x="2309814" y="2705100"/>
            <a:ext cx="1901825" cy="554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Агентство по защите</a:t>
            </a:r>
          </a:p>
          <a:p>
            <a:pPr eaLnBrk="1" hangingPunct="1"/>
            <a:r>
              <a:rPr lang="ru-RU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 прав потребителей</a:t>
            </a:r>
            <a:endParaRPr lang="ro-RO" altLang="en-US" sz="15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9" name="CasetăText 30"/>
          <p:cNvSpPr txBox="1">
            <a:spLocks noChangeArrowheads="1"/>
          </p:cNvSpPr>
          <p:nvPr/>
        </p:nvSpPr>
        <p:spPr bwMode="auto">
          <a:xfrm>
            <a:off x="8534400" y="1290639"/>
            <a:ext cx="1881188" cy="5222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Совет </a:t>
            </a:r>
          </a:p>
          <a:p>
            <a:pPr eaLnBrk="1" hangingPunct="1"/>
            <a:r>
              <a:rPr lang="ru-RU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по метрологии</a:t>
            </a:r>
            <a:endParaRPr lang="ro-RO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60" name="CasetăText 5120"/>
          <p:cNvSpPr txBox="1">
            <a:spLocks noChangeArrowheads="1"/>
          </p:cNvSpPr>
          <p:nvPr/>
        </p:nvSpPr>
        <p:spPr bwMode="auto">
          <a:xfrm>
            <a:off x="7189207" y="3649619"/>
            <a:ext cx="1887538" cy="8778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ГП «Центр прикладной </a:t>
            </a:r>
          </a:p>
          <a:p>
            <a:pPr algn="ctr" eaLnBrk="1" hangingPunct="1"/>
            <a:r>
              <a:rPr lang="ru-RU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метрологии и сертификации»</a:t>
            </a:r>
            <a:endParaRPr lang="ro-RO" alt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o-RO" altLang="en-US"/>
          </a:p>
        </p:txBody>
      </p:sp>
      <p:sp>
        <p:nvSpPr>
          <p:cNvPr id="10261" name="CasetăText 5123"/>
          <p:cNvSpPr txBox="1">
            <a:spLocks noChangeArrowheads="1"/>
          </p:cNvSpPr>
          <p:nvPr/>
        </p:nvSpPr>
        <p:spPr bwMode="auto">
          <a:xfrm>
            <a:off x="2941638" y="4613276"/>
            <a:ext cx="24685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Метрологические службы</a:t>
            </a:r>
          </a:p>
          <a:p>
            <a:pPr eaLnBrk="1" hangingPunct="1"/>
            <a:r>
              <a:rPr lang="ru-RU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юридических лиц</a:t>
            </a:r>
          </a:p>
          <a:p>
            <a:pPr eaLnBrk="1" hangingPunct="1"/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(уполномочены </a:t>
            </a:r>
            <a:r>
              <a:rPr lang="ru-RU" alt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них </a:t>
            </a:r>
          </a:p>
          <a:p>
            <a:pPr eaLnBrk="1" hangingPunct="1"/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8-из частного сектора)</a:t>
            </a:r>
            <a:endParaRPr lang="ro-RO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8" name="Conector drept cu săgeată 37"/>
          <p:cNvCxnSpPr/>
          <p:nvPr/>
        </p:nvCxnSpPr>
        <p:spPr>
          <a:xfrm>
            <a:off x="5026025" y="3903663"/>
            <a:ext cx="0" cy="468312"/>
          </a:xfrm>
          <a:prstGeom prst="straightConnector1">
            <a:avLst/>
          </a:prstGeom>
          <a:ln w="22225">
            <a:solidFill>
              <a:schemeClr val="tx2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drept 41"/>
          <p:cNvCxnSpPr/>
          <p:nvPr/>
        </p:nvCxnSpPr>
        <p:spPr>
          <a:xfrm flipH="1">
            <a:off x="5026026" y="3903663"/>
            <a:ext cx="650875" cy="0"/>
          </a:xfrm>
          <a:prstGeom prst="line">
            <a:avLst/>
          </a:prstGeom>
          <a:ln w="22225"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36" name="Conector drept 5135"/>
          <p:cNvCxnSpPr/>
          <p:nvPr/>
        </p:nvCxnSpPr>
        <p:spPr>
          <a:xfrm flipV="1">
            <a:off x="6488113" y="3287713"/>
            <a:ext cx="0" cy="768350"/>
          </a:xfrm>
          <a:prstGeom prst="line">
            <a:avLst/>
          </a:prstGeom>
          <a:ln w="22225"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Conector drept cu săgeată 5139"/>
          <p:cNvCxnSpPr/>
          <p:nvPr/>
        </p:nvCxnSpPr>
        <p:spPr>
          <a:xfrm>
            <a:off x="6497639" y="4056063"/>
            <a:ext cx="674687" cy="11112"/>
          </a:xfrm>
          <a:prstGeom prst="straightConnector1">
            <a:avLst/>
          </a:prstGeom>
          <a:ln w="22225">
            <a:solidFill>
              <a:schemeClr val="bg2">
                <a:lumMod val="2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reptunghi 5140"/>
          <p:cNvSpPr/>
          <p:nvPr/>
        </p:nvSpPr>
        <p:spPr>
          <a:xfrm>
            <a:off x="6400800" y="5334000"/>
            <a:ext cx="1371600" cy="685800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o-RO"/>
          </a:p>
        </p:txBody>
      </p:sp>
      <p:sp>
        <p:nvSpPr>
          <p:cNvPr id="56" name="Dreptunghi 55"/>
          <p:cNvSpPr/>
          <p:nvPr/>
        </p:nvSpPr>
        <p:spPr>
          <a:xfrm>
            <a:off x="8224838" y="5334000"/>
            <a:ext cx="1466850" cy="685800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o-RO"/>
          </a:p>
        </p:txBody>
      </p:sp>
      <p:sp>
        <p:nvSpPr>
          <p:cNvPr id="10268" name="CasetăText 56"/>
          <p:cNvSpPr txBox="1">
            <a:spLocks noChangeArrowheads="1"/>
          </p:cNvSpPr>
          <p:nvPr/>
        </p:nvSpPr>
        <p:spPr bwMode="auto">
          <a:xfrm>
            <a:off x="6178550" y="5384800"/>
            <a:ext cx="16954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t>ГП «Центр </a:t>
            </a:r>
          </a:p>
          <a:p>
            <a:pPr algn="ctr" eaLnBrk="1" hangingPunct="1"/>
            <a:r>
              <a:rPr lang="ru-RU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стандартизации и метрологии г. Бэлць»</a:t>
            </a:r>
            <a:endParaRPr lang="ro-RO" altLang="en-US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69" name="Dreptunghi 57"/>
          <p:cNvSpPr>
            <a:spLocks noChangeArrowheads="1"/>
          </p:cNvSpPr>
          <p:nvPr/>
        </p:nvSpPr>
        <p:spPr bwMode="auto">
          <a:xfrm>
            <a:off x="7972425" y="5400676"/>
            <a:ext cx="19367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900">
                <a:latin typeface="Times New Roman" panose="02020603050405020304" pitchFamily="18" charset="0"/>
                <a:cs typeface="Times New Roman" panose="02020603050405020304" pitchFamily="18" charset="0"/>
              </a:rPr>
              <a:t>ГП «Центр </a:t>
            </a:r>
          </a:p>
          <a:p>
            <a:pPr algn="ctr" eaLnBrk="1" hangingPunct="1"/>
            <a:r>
              <a:rPr lang="ru-RU" altLang="en-US" sz="900"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стандартизации и </a:t>
            </a:r>
          </a:p>
          <a:p>
            <a:pPr algn="ctr" eaLnBrk="1" hangingPunct="1"/>
            <a:r>
              <a:rPr lang="ru-RU" altLang="en-US" sz="90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метрологии г. Чадыр-Лунга»</a:t>
            </a:r>
            <a:endParaRPr lang="ro-RO" altLang="en-US" sz="9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143" name="Conector drept cu săgeată 5142"/>
          <p:cNvCxnSpPr/>
          <p:nvPr/>
        </p:nvCxnSpPr>
        <p:spPr>
          <a:xfrm flipH="1">
            <a:off x="7086602" y="4548145"/>
            <a:ext cx="685798" cy="785856"/>
          </a:xfrm>
          <a:prstGeom prst="straightConnector1">
            <a:avLst/>
          </a:prstGeom>
          <a:ln w="22225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 drept cu săgeată 60"/>
          <p:cNvCxnSpPr>
            <a:stCxn id="10260" idx="2"/>
          </p:cNvCxnSpPr>
          <p:nvPr/>
        </p:nvCxnSpPr>
        <p:spPr>
          <a:xfrm>
            <a:off x="8132976" y="4527507"/>
            <a:ext cx="807824" cy="787443"/>
          </a:xfrm>
          <a:prstGeom prst="straightConnector1">
            <a:avLst/>
          </a:prstGeom>
          <a:ln w="22225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drept 5147"/>
          <p:cNvCxnSpPr/>
          <p:nvPr/>
        </p:nvCxnSpPr>
        <p:spPr>
          <a:xfrm flipV="1">
            <a:off x="5676900" y="3305175"/>
            <a:ext cx="0" cy="598488"/>
          </a:xfrm>
          <a:prstGeom prst="line">
            <a:avLst/>
          </a:prstGeom>
          <a:ln w="22225"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drept 36"/>
          <p:cNvCxnSpPr/>
          <p:nvPr/>
        </p:nvCxnSpPr>
        <p:spPr>
          <a:xfrm>
            <a:off x="5029200" y="2090738"/>
            <a:ext cx="0" cy="296862"/>
          </a:xfrm>
          <a:prstGeom prst="line">
            <a:avLst/>
          </a:prstGeom>
          <a:ln w="2222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drept 39"/>
          <p:cNvCxnSpPr/>
          <p:nvPr/>
        </p:nvCxnSpPr>
        <p:spPr>
          <a:xfrm flipH="1">
            <a:off x="4724400" y="2387600"/>
            <a:ext cx="304800" cy="0"/>
          </a:xfrm>
          <a:prstGeom prst="line">
            <a:avLst/>
          </a:prstGeom>
          <a:ln w="2222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drept cu săgeată 42"/>
          <p:cNvCxnSpPr/>
          <p:nvPr/>
        </p:nvCxnSpPr>
        <p:spPr>
          <a:xfrm>
            <a:off x="4724400" y="2387601"/>
            <a:ext cx="0" cy="1984375"/>
          </a:xfrm>
          <a:prstGeom prst="straightConnector1">
            <a:avLst/>
          </a:prstGeom>
          <a:ln w="22225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asetăText 7"/>
          <p:cNvSpPr txBox="1">
            <a:spLocks noChangeArrowheads="1"/>
          </p:cNvSpPr>
          <p:nvPr/>
        </p:nvSpPr>
        <p:spPr bwMode="auto">
          <a:xfrm>
            <a:off x="4856565" y="6238249"/>
            <a:ext cx="266700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Казань,</a:t>
            </a:r>
            <a:endParaRPr lang="ru-RU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o-RO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59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asetăText 3"/>
          <p:cNvSpPr txBox="1">
            <a:spLocks noChangeArrowheads="1"/>
          </p:cNvSpPr>
          <p:nvPr/>
        </p:nvSpPr>
        <p:spPr bwMode="auto">
          <a:xfrm>
            <a:off x="2092229" y="836986"/>
            <a:ext cx="8177111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2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Переложение европейских директив в национальное</a:t>
            </a:r>
          </a:p>
          <a:p>
            <a:pPr algn="ctr" eaLnBrk="1" hangingPunct="1"/>
            <a:r>
              <a:rPr lang="ru-RU" altLang="en-US" sz="2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законодательство</a:t>
            </a:r>
            <a:endParaRPr lang="ro-RO" altLang="en-US" sz="2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5" name="Dreptunghi 4"/>
          <p:cNvSpPr>
            <a:spLocks noChangeArrowheads="1"/>
          </p:cNvSpPr>
          <p:nvPr/>
        </p:nvSpPr>
        <p:spPr bwMode="auto">
          <a:xfrm>
            <a:off x="811369" y="1983346"/>
            <a:ext cx="10380372" cy="449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Принято Постановление Правительства РМ №267 от 08.04.2014 об утверждении Технического регламента о неавтоматических весоизмерительных приборах который перелагает</a:t>
            </a:r>
            <a:endParaRPr lang="ro-RO" sz="22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Директиву 2009/23/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CE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по неавтоматическим приборам для взвешивания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NAWI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 процессе утверждения Постановления Правительства РМ по переложению</a:t>
            </a:r>
            <a:endParaRPr lang="ro-RO" sz="2200" dirty="0">
              <a:latin typeface="Times New Roman" pitchFamily="18" charset="0"/>
              <a:cs typeface="Times New Roman" pitchFamily="18" charset="0"/>
            </a:endParaRPr>
          </a:p>
          <a:p>
            <a:pPr marL="285750" lvl="3" indent="-285750">
              <a:buFont typeface="Arial" charset="0"/>
              <a:buChar char="•"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Директивы </a:t>
            </a:r>
            <a:r>
              <a:rPr lang="ro-RO" sz="2200" dirty="0">
                <a:latin typeface="Times New Roman" pitchFamily="18" charset="0"/>
                <a:cs typeface="Times New Roman" pitchFamily="18" charset="0"/>
              </a:rPr>
              <a:t>2009/3/CE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касающегося единиц измерений</a:t>
            </a:r>
            <a:r>
              <a:rPr lang="ro-RO" sz="2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o-RO" sz="22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Директивы 75/107/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CEE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относительно мерной ёмкость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бутылки)</a:t>
            </a:r>
            <a:r>
              <a:rPr lang="ro-RO" sz="22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>
              <a:buFont typeface="Arial" charset="0"/>
              <a:buChar char="•"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Директив 76/211/СЕЕ и 2007/45/СЕ по фасованным товарам</a:t>
            </a:r>
            <a:r>
              <a:rPr lang="ro-RO" sz="22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Разработка проекта Постановления Правительства РМ по переложению </a:t>
            </a:r>
          </a:p>
          <a:p>
            <a:pPr marL="285750" indent="-285750">
              <a:buFont typeface="Arial" charset="0"/>
              <a:buChar char="•"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Директивы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2014/32/CE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касающаяся средств измерений</a:t>
            </a:r>
          </a:p>
          <a:p>
            <a:pPr marL="285750" indent="-285750">
              <a:buFont typeface="Arial" charset="0"/>
              <a:buChar char="•"/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asetăText 7"/>
          <p:cNvSpPr txBox="1">
            <a:spLocks noChangeArrowheads="1"/>
          </p:cNvSpPr>
          <p:nvPr/>
        </p:nvSpPr>
        <p:spPr bwMode="auto">
          <a:xfrm>
            <a:off x="4856565" y="6238249"/>
            <a:ext cx="266700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Казань,</a:t>
            </a:r>
            <a:endParaRPr lang="ru-RU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o-RO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31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asetăText 3"/>
          <p:cNvSpPr txBox="1">
            <a:spLocks noChangeArrowheads="1"/>
          </p:cNvSpPr>
          <p:nvPr/>
        </p:nvSpPr>
        <p:spPr bwMode="auto">
          <a:xfrm>
            <a:off x="2380065" y="921913"/>
            <a:ext cx="76200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2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Гармонизация действующей нормативной </a:t>
            </a:r>
          </a:p>
          <a:p>
            <a:pPr algn="ctr" eaLnBrk="1" hangingPunct="1"/>
            <a:r>
              <a:rPr lang="ru-RU" altLang="en-US" sz="2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документации с европейскими требованиями</a:t>
            </a:r>
            <a:endParaRPr lang="ro-RO" altLang="en-US" sz="2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1" name="Dreptunghi 4"/>
          <p:cNvSpPr>
            <a:spLocks noChangeArrowheads="1"/>
          </p:cNvSpPr>
          <p:nvPr/>
        </p:nvSpPr>
        <p:spPr bwMode="auto">
          <a:xfrm>
            <a:off x="850006" y="2137126"/>
            <a:ext cx="10547797" cy="4431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200" dirty="0">
                <a:latin typeface="Arial" charset="0"/>
              </a:rPr>
              <a:t>В процессе гармонизации и разработки:</a:t>
            </a:r>
          </a:p>
          <a:p>
            <a:pPr marL="285750" indent="-285750" algn="just">
              <a:buFont typeface="Arial" charset="0"/>
              <a:buChar char="•"/>
              <a:defRPr/>
            </a:pPr>
            <a:r>
              <a:rPr lang="en-US" sz="2200" dirty="0">
                <a:latin typeface="Arial" charset="0"/>
              </a:rPr>
              <a:t>RGML</a:t>
            </a:r>
            <a:r>
              <a:rPr lang="ru-RU" sz="2200" dirty="0">
                <a:latin typeface="Arial" charset="0"/>
              </a:rPr>
              <a:t> 07:2007 “Национальная система метрологии. Порядок признания результатов метрологических испытаний для утверждения типа и эталонировании/поверок средств измерений”</a:t>
            </a:r>
          </a:p>
          <a:p>
            <a:pPr marL="285750" indent="-285750" algn="just">
              <a:buFont typeface="Arial" charset="0"/>
              <a:buChar char="•"/>
              <a:defRPr/>
            </a:pPr>
            <a:r>
              <a:rPr lang="en-US" sz="2200" dirty="0">
                <a:latin typeface="Arial" charset="0"/>
              </a:rPr>
              <a:t>RGML</a:t>
            </a:r>
            <a:r>
              <a:rPr lang="ru-RU" sz="2200" dirty="0">
                <a:latin typeface="Arial" charset="0"/>
              </a:rPr>
              <a:t> ХХ:2014 “НСМ. Порядок введения в РМ нормативных документов  в области метрологии</a:t>
            </a:r>
            <a:r>
              <a:rPr lang="en-US" sz="2200" dirty="0">
                <a:latin typeface="Arial" charset="0"/>
              </a:rPr>
              <a:t> </a:t>
            </a:r>
            <a:r>
              <a:rPr lang="ru-RU" sz="2200" dirty="0">
                <a:latin typeface="Arial" charset="0"/>
              </a:rPr>
              <a:t>других стран”,</a:t>
            </a:r>
          </a:p>
          <a:p>
            <a:pPr marL="285750" indent="-285750" algn="just">
              <a:buFont typeface="Arial" charset="0"/>
              <a:buChar char="•"/>
              <a:defRPr/>
            </a:pPr>
            <a:r>
              <a:rPr lang="en-US" sz="2200" dirty="0">
                <a:latin typeface="Arial" charset="0"/>
              </a:rPr>
              <a:t>RGML</a:t>
            </a:r>
            <a:r>
              <a:rPr lang="ru-RU" sz="2200" dirty="0">
                <a:latin typeface="Arial" charset="0"/>
              </a:rPr>
              <a:t> ХХ:2014 “НСМ. Разработка регламентов по законодательной метрологии”,</a:t>
            </a:r>
          </a:p>
          <a:p>
            <a:pPr marL="285750" indent="-285750" algn="just">
              <a:buFont typeface="Arial" charset="0"/>
              <a:buChar char="•"/>
              <a:defRPr/>
            </a:pPr>
            <a:r>
              <a:rPr lang="en-US" sz="2200" dirty="0">
                <a:latin typeface="Arial" charset="0"/>
              </a:rPr>
              <a:t>RGML</a:t>
            </a:r>
            <a:r>
              <a:rPr lang="ru-RU" sz="2200" dirty="0">
                <a:latin typeface="Arial" charset="0"/>
              </a:rPr>
              <a:t> ХХ:2014 “НСМ. Критерии по оценке компетентности </a:t>
            </a:r>
            <a:r>
              <a:rPr lang="ru-RU" sz="2200" dirty="0" err="1">
                <a:latin typeface="Arial" charset="0"/>
              </a:rPr>
              <a:t>поверителей</a:t>
            </a:r>
            <a:r>
              <a:rPr lang="ru-RU" sz="2200" dirty="0">
                <a:latin typeface="Arial" charset="0"/>
              </a:rPr>
              <a:t>”,</a:t>
            </a:r>
          </a:p>
          <a:p>
            <a:pPr marL="285750" indent="-285750" algn="just">
              <a:buFont typeface="Arial" charset="0"/>
              <a:buChar char="•"/>
              <a:defRPr/>
            </a:pPr>
            <a:r>
              <a:rPr lang="ru-RU" sz="2200" dirty="0">
                <a:latin typeface="Arial" charset="0"/>
              </a:rPr>
              <a:t>и др.</a:t>
            </a:r>
          </a:p>
          <a:p>
            <a:pPr marL="285750" indent="-285750" algn="just">
              <a:buFont typeface="Arial" charset="0"/>
              <a:buChar char="•"/>
              <a:defRPr/>
            </a:pPr>
            <a:endParaRPr lang="ru-RU" sz="2200" dirty="0">
              <a:latin typeface="Arial" charset="0"/>
            </a:endParaRPr>
          </a:p>
          <a:p>
            <a:pPr marL="285750" indent="-285750" algn="just">
              <a:buFont typeface="Arial" charset="0"/>
              <a:buChar char="•"/>
              <a:defRPr/>
            </a:pPr>
            <a:endParaRPr lang="ru-RU" sz="2000" dirty="0">
              <a:latin typeface="Arial" charset="0"/>
            </a:endParaRPr>
          </a:p>
          <a:p>
            <a:pPr marL="285750" indent="-285750" algn="just">
              <a:buFont typeface="Arial" charset="0"/>
              <a:buChar char="•"/>
              <a:defRPr/>
            </a:pPr>
            <a:endParaRPr lang="ro-RO" sz="2000" dirty="0">
              <a:latin typeface="Arial" charset="0"/>
            </a:endParaRPr>
          </a:p>
        </p:txBody>
      </p:sp>
      <p:sp>
        <p:nvSpPr>
          <p:cNvPr id="5" name="CasetăText 7"/>
          <p:cNvSpPr txBox="1">
            <a:spLocks noChangeArrowheads="1"/>
          </p:cNvSpPr>
          <p:nvPr/>
        </p:nvSpPr>
        <p:spPr bwMode="auto">
          <a:xfrm>
            <a:off x="4856565" y="6238249"/>
            <a:ext cx="266700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Казань,</a:t>
            </a:r>
            <a:endParaRPr lang="ru-RU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o-RO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3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reptunghi 4"/>
          <p:cNvSpPr/>
          <p:nvPr/>
        </p:nvSpPr>
        <p:spPr>
          <a:xfrm>
            <a:off x="1210614" y="1876023"/>
            <a:ext cx="949172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400" dirty="0" smtClean="0"/>
              <a:t>- </a:t>
            </a:r>
            <a:r>
              <a:rPr lang="ru-RU" sz="2400" dirty="0"/>
              <a:t>метрологические службы юридических лиц,  должны быть аккредитованы Национальным органом по аккредитации «</a:t>
            </a:r>
            <a:r>
              <a:rPr lang="ro-RO" sz="2400" dirty="0"/>
              <a:t>MOLDAC</a:t>
            </a:r>
            <a:r>
              <a:rPr lang="ru-RU" sz="2400" dirty="0"/>
              <a:t>»</a:t>
            </a:r>
            <a:endParaRPr lang="ro-RO" sz="2400" dirty="0"/>
          </a:p>
          <a:p>
            <a:pPr algn="just">
              <a:defRPr/>
            </a:pPr>
            <a:r>
              <a:rPr lang="ru-RU" sz="2400" dirty="0"/>
              <a:t> </a:t>
            </a:r>
            <a:endParaRPr lang="ro-RO" sz="2400" dirty="0"/>
          </a:p>
          <a:p>
            <a:pPr algn="just">
              <a:defRPr/>
            </a:pPr>
            <a:r>
              <a:rPr lang="ru-RU" sz="2400" dirty="0"/>
              <a:t>- </a:t>
            </a:r>
            <a:r>
              <a:rPr lang="ru-RU" sz="2400" dirty="0" smtClean="0"/>
              <a:t>аккредитованные метрологические </a:t>
            </a:r>
            <a:r>
              <a:rPr lang="ru-RU" sz="2400" dirty="0"/>
              <a:t>службы юридических лиц, должны быть уполномочены Министерством экономики</a:t>
            </a:r>
            <a:endParaRPr lang="ro-RO" sz="2400" dirty="0"/>
          </a:p>
          <a:p>
            <a:pPr>
              <a:defRPr/>
            </a:pPr>
            <a:endParaRPr lang="ru-RU" sz="2400" dirty="0"/>
          </a:p>
          <a:p>
            <a:pPr marL="285750" indent="-285750" algn="just">
              <a:buFont typeface="Wingdings" pitchFamily="2" charset="2"/>
              <a:buChar char="ü"/>
              <a:defRPr/>
            </a:pPr>
            <a:r>
              <a:rPr lang="ru-RU" sz="2400" dirty="0"/>
              <a:t>В настоящие время в Республике Молдова </a:t>
            </a:r>
            <a:r>
              <a:rPr lang="en-US" sz="2400" dirty="0" smtClean="0"/>
              <a:t>9</a:t>
            </a:r>
            <a:r>
              <a:rPr lang="ru-RU" sz="2400" dirty="0" smtClean="0"/>
              <a:t> </a:t>
            </a:r>
            <a:r>
              <a:rPr lang="ru-RU" sz="2400" dirty="0"/>
              <a:t>экономических субъектов аккредитованы на соответствие требованиям национального стандарта </a:t>
            </a:r>
            <a:r>
              <a:rPr lang="en-US" sz="2400" dirty="0"/>
              <a:t>SM SR EN ISO</a:t>
            </a:r>
            <a:r>
              <a:rPr lang="ru-RU" sz="2400" dirty="0"/>
              <a:t>/</a:t>
            </a:r>
            <a:r>
              <a:rPr lang="en-US" sz="2400" dirty="0"/>
              <a:t>CEI</a:t>
            </a:r>
            <a:r>
              <a:rPr lang="ru-RU" sz="2400" dirty="0"/>
              <a:t> 1702</a:t>
            </a:r>
            <a:r>
              <a:rPr lang="en-US" sz="2400" dirty="0"/>
              <a:t>0</a:t>
            </a:r>
            <a:r>
              <a:rPr lang="ru-RU" sz="2400" dirty="0"/>
              <a:t> и </a:t>
            </a:r>
            <a:r>
              <a:rPr lang="en-US" sz="2400" dirty="0" smtClean="0"/>
              <a:t>10 </a:t>
            </a:r>
            <a:r>
              <a:rPr lang="ru-RU" sz="2400" dirty="0" smtClean="0"/>
              <a:t>уполномочены </a:t>
            </a:r>
            <a:r>
              <a:rPr lang="ru-RU" sz="2400" dirty="0"/>
              <a:t>Министерством </a:t>
            </a:r>
            <a:r>
              <a:rPr lang="ru-RU" sz="2400" dirty="0" smtClean="0"/>
              <a:t>экономики</a:t>
            </a:r>
            <a:r>
              <a:rPr lang="en-US" sz="2400" dirty="0" smtClean="0"/>
              <a:t> </a:t>
            </a:r>
            <a:r>
              <a:rPr lang="ru-RU" sz="2400" dirty="0" smtClean="0"/>
              <a:t>на проведение поверки средств измерений. </a:t>
            </a:r>
            <a:endParaRPr lang="ro-RO" sz="2400" dirty="0"/>
          </a:p>
        </p:txBody>
      </p:sp>
      <p:sp>
        <p:nvSpPr>
          <p:cNvPr id="13315" name="CasetăText 5"/>
          <p:cNvSpPr txBox="1">
            <a:spLocks noChangeArrowheads="1"/>
          </p:cNvSpPr>
          <p:nvPr/>
        </p:nvSpPr>
        <p:spPr bwMode="auto">
          <a:xfrm>
            <a:off x="1955977" y="767948"/>
            <a:ext cx="8926671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2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компетентности метрологических</a:t>
            </a:r>
          </a:p>
          <a:p>
            <a:pPr algn="ctr" eaLnBrk="1" hangingPunct="1"/>
            <a:r>
              <a:rPr lang="ru-RU" altLang="en-US" sz="2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служб юридических лиц осуществляющих поверку СИ</a:t>
            </a:r>
            <a:endParaRPr lang="ro-RO" altLang="en-US" sz="2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endParaRPr lang="ro-RO" altLang="en-US" dirty="0"/>
          </a:p>
        </p:txBody>
      </p:sp>
      <p:sp>
        <p:nvSpPr>
          <p:cNvPr id="6" name="CasetăText 7"/>
          <p:cNvSpPr txBox="1">
            <a:spLocks noChangeArrowheads="1"/>
          </p:cNvSpPr>
          <p:nvPr/>
        </p:nvSpPr>
        <p:spPr bwMode="auto">
          <a:xfrm>
            <a:off x="4856565" y="6238249"/>
            <a:ext cx="266700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Казань,</a:t>
            </a:r>
            <a:endParaRPr lang="ru-RU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o-RO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23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esentation on brainstorming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 on brainstorming" id="{C229246F-E851-40FB-8E1D-535DCA6AFD71}" vid="{8D346C02-FE09-4A8E-BC58-EB73E373F09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3BE57A2-D666-4652-B423-3EEF5C79D95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brainstorming presentation</Template>
  <TotalTime>0</TotalTime>
  <Words>304</Words>
  <Application>Microsoft Office PowerPoint</Application>
  <PresentationFormat>Widescreen</PresentationFormat>
  <Paragraphs>64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Century Gothic</vt:lpstr>
      <vt:lpstr>Palatino Linotype</vt:lpstr>
      <vt:lpstr>Times New Roman</vt:lpstr>
      <vt:lpstr>Wingdings</vt:lpstr>
      <vt:lpstr>Wingdings 2</vt:lpstr>
      <vt:lpstr>Presentation on brainstorming</vt:lpstr>
      <vt:lpstr>      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2014-09-28T19:13:59Z</dcterms:created>
  <dcterms:modified xsi:type="dcterms:W3CDTF">2014-10-06T22:40:22Z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TC034606379991</vt:lpwstr>
  </property>
</Properties>
</file>