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  <p:sldMasterId id="2147483765" r:id="rId2"/>
    <p:sldMasterId id="2147483763" r:id="rId3"/>
  </p:sldMasterIdLst>
  <p:notesMasterIdLst>
    <p:notesMasterId r:id="rId27"/>
  </p:notesMasterIdLst>
  <p:handoutMasterIdLst>
    <p:handoutMasterId r:id="rId28"/>
  </p:handoutMasterIdLst>
  <p:sldIdLst>
    <p:sldId id="459" r:id="rId4"/>
    <p:sldId id="633" r:id="rId5"/>
    <p:sldId id="622" r:id="rId6"/>
    <p:sldId id="659" r:id="rId7"/>
    <p:sldId id="661" r:id="rId8"/>
    <p:sldId id="660" r:id="rId9"/>
    <p:sldId id="643" r:id="rId10"/>
    <p:sldId id="634" r:id="rId11"/>
    <p:sldId id="644" r:id="rId12"/>
    <p:sldId id="653" r:id="rId13"/>
    <p:sldId id="636" r:id="rId14"/>
    <p:sldId id="637" r:id="rId15"/>
    <p:sldId id="638" r:id="rId16"/>
    <p:sldId id="639" r:id="rId17"/>
    <p:sldId id="641" r:id="rId18"/>
    <p:sldId id="642" r:id="rId19"/>
    <p:sldId id="645" r:id="rId20"/>
    <p:sldId id="652" r:id="rId21"/>
    <p:sldId id="654" r:id="rId22"/>
    <p:sldId id="655" r:id="rId23"/>
    <p:sldId id="657" r:id="rId24"/>
    <p:sldId id="658" r:id="rId25"/>
    <p:sldId id="583" r:id="rId26"/>
  </p:sldIdLst>
  <p:sldSz cx="9144000" cy="6858000" type="screen4x3"/>
  <p:notesSz cx="6797675" cy="9874250"/>
  <p:custDataLst>
    <p:tags r:id="rId2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EFBD"/>
    <a:srgbClr val="D7D8A4"/>
    <a:srgbClr val="FFFFCC"/>
    <a:srgbClr val="FFF6D9"/>
    <a:srgbClr val="C2D9F4"/>
    <a:srgbClr val="FFFFFF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8642" autoAdjust="0"/>
  </p:normalViewPr>
  <p:slideViewPr>
    <p:cSldViewPr>
      <p:cViewPr>
        <p:scale>
          <a:sx n="60" d="100"/>
          <a:sy n="60" d="100"/>
        </p:scale>
        <p:origin x="-1332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F62EFB3-4083-410F-B8A5-7D72A3CB0461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3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BE0D1428-9532-4868-AB1B-CB43AA2D8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t" anchorCtr="0" compatLnSpc="1">
            <a:prstTxWarp prst="textNoShape">
              <a:avLst/>
            </a:prstTxWarp>
          </a:bodyPr>
          <a:lstStyle>
            <a:lvl1pPr>
              <a:defRPr sz="1200" noProof="1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t" anchorCtr="0" compatLnSpc="1">
            <a:prstTxWarp prst="textNoShape">
              <a:avLst/>
            </a:prstTxWarp>
          </a:bodyPr>
          <a:lstStyle>
            <a:lvl1pPr algn="r">
              <a:defRPr sz="1200" noProof="1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9475"/>
            <a:ext cx="5438775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1" smtClean="0"/>
              <a:t>Textmasterformate durch Klicken bearbeiten</a:t>
            </a:r>
          </a:p>
          <a:p>
            <a:pPr lvl="1"/>
            <a:r>
              <a:rPr lang="en-US" noProof="1" smtClean="0"/>
              <a:t>Zweite Ebene</a:t>
            </a:r>
          </a:p>
          <a:p>
            <a:pPr lvl="2"/>
            <a:r>
              <a:rPr lang="en-US" noProof="1" smtClean="0"/>
              <a:t>Dritte Ebene</a:t>
            </a:r>
          </a:p>
          <a:p>
            <a:pPr lvl="3"/>
            <a:r>
              <a:rPr lang="en-US" noProof="1" smtClean="0"/>
              <a:t>Vierte Ebene</a:t>
            </a:r>
          </a:p>
          <a:p>
            <a:pPr lvl="4"/>
            <a:r>
              <a:rPr lang="en-US" noProof="1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b" anchorCtr="0" compatLnSpc="1">
            <a:prstTxWarp prst="textNoShape">
              <a:avLst/>
            </a:prstTxWarp>
          </a:bodyPr>
          <a:lstStyle>
            <a:lvl1pPr>
              <a:defRPr sz="1200" noProof="1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b" anchorCtr="0" compatLnSpc="1">
            <a:prstTxWarp prst="textNoShape">
              <a:avLst/>
            </a:prstTxWarp>
          </a:bodyPr>
          <a:lstStyle>
            <a:lvl1pPr algn="r">
              <a:defRPr sz="1200" noProof="1">
                <a:cs typeface="+mn-cs"/>
              </a:defRPr>
            </a:lvl1pPr>
          </a:lstStyle>
          <a:p>
            <a:pPr>
              <a:defRPr/>
            </a:pPr>
            <a:fld id="{5DF17CBB-6DB3-44BC-91E9-EBB033F71B76}" type="slidenum">
              <a:rPr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7921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800" smtClean="0"/>
            </a:lvl1pPr>
          </a:lstStyle>
          <a:p>
            <a:pPr>
              <a:defRPr/>
            </a:pPr>
            <a:fld id="{473B0011-1C7E-4B8C-9171-83B1671B2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7921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12D16-C534-45E6-BFC6-571592CBA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Титул8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6" r:id="rId1"/>
    <p:sldLayoutId id="2147484557" r:id="rId2"/>
    <p:sldLayoutId id="2147484558" r:id="rId3"/>
    <p:sldLayoutId id="2147484559" r:id="rId4"/>
    <p:sldLayoutId id="2147484560" r:id="rId5"/>
    <p:sldLayoutId id="2147484561" r:id="rId6"/>
    <p:sldLayoutId id="2147484562" r:id="rId7"/>
    <p:sldLayoutId id="2147484563" r:id="rId8"/>
    <p:sldLayoutId id="2147484564" r:id="rId9"/>
    <p:sldLayoutId id="2147484565" r:id="rId10"/>
    <p:sldLayoutId id="2147484566" r:id="rId11"/>
    <p:sldLayoutId id="2147484590" r:id="rId1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Содержание8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67" r:id="rId1"/>
    <p:sldLayoutId id="2147484568" r:id="rId2"/>
    <p:sldLayoutId id="2147484569" r:id="rId3"/>
    <p:sldLayoutId id="2147484570" r:id="rId4"/>
    <p:sldLayoutId id="2147484571" r:id="rId5"/>
    <p:sldLayoutId id="2147484572" r:id="rId6"/>
    <p:sldLayoutId id="2147484573" r:id="rId7"/>
    <p:sldLayoutId id="2147484574" r:id="rId8"/>
    <p:sldLayoutId id="2147484575" r:id="rId9"/>
    <p:sldLayoutId id="2147484576" r:id="rId10"/>
    <p:sldLayoutId id="2147484577" r:id="rId11"/>
    <p:sldLayoutId id="2147484589" r:id="rId1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фон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78" r:id="rId1"/>
    <p:sldLayoutId id="2147484579" r:id="rId2"/>
    <p:sldLayoutId id="2147484580" r:id="rId3"/>
    <p:sldLayoutId id="2147484581" r:id="rId4"/>
    <p:sldLayoutId id="2147484582" r:id="rId5"/>
    <p:sldLayoutId id="2147484583" r:id="rId6"/>
    <p:sldLayoutId id="2147484584" r:id="rId7"/>
    <p:sldLayoutId id="2147484585" r:id="rId8"/>
    <p:sldLayoutId id="2147484586" r:id="rId9"/>
    <p:sldLayoutId id="2147484587" r:id="rId10"/>
    <p:sldLayoutId id="2147484588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Microsoft_Office_Excel_97-20032.xls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 txBox="1">
            <a:spLocks noChangeArrowheads="1"/>
          </p:cNvSpPr>
          <p:nvPr/>
        </p:nvSpPr>
        <p:spPr bwMode="auto">
          <a:xfrm>
            <a:off x="431800" y="1994339"/>
            <a:ext cx="7489825" cy="118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4500"/>
              </a:lnSpc>
            </a:pPr>
            <a:r>
              <a:rPr lang="ru-RU" sz="3000" b="1" dirty="0">
                <a:solidFill>
                  <a:srgbClr val="000099"/>
                </a:solidFill>
              </a:rPr>
              <a:t> </a:t>
            </a:r>
            <a:r>
              <a:rPr lang="ru-RU" sz="3000" b="1" dirty="0" smtClean="0">
                <a:solidFill>
                  <a:srgbClr val="000099"/>
                </a:solidFill>
              </a:rPr>
              <a:t>Состояние обеспечения единства измерений в Российской Федерации</a:t>
            </a:r>
            <a:endParaRPr lang="ru-RU" sz="3000" b="1" dirty="0">
              <a:solidFill>
                <a:srgbClr val="000099"/>
              </a:solidFill>
            </a:endParaRPr>
          </a:p>
        </p:txBody>
      </p:sp>
      <p:sp>
        <p:nvSpPr>
          <p:cNvPr id="5123" name="Прямоугольник 1"/>
          <p:cNvSpPr>
            <a:spLocks noChangeArrowheads="1"/>
          </p:cNvSpPr>
          <p:nvPr/>
        </p:nvSpPr>
        <p:spPr bwMode="auto">
          <a:xfrm>
            <a:off x="1619250" y="4005263"/>
            <a:ext cx="6289675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10000"/>
              </a:lnSpc>
              <a:spcBef>
                <a:spcPct val="20000"/>
              </a:spcBef>
            </a:pPr>
            <a:r>
              <a:rPr lang="ru-RU" sz="2400" b="1" dirty="0">
                <a:solidFill>
                  <a:srgbClr val="800000"/>
                </a:solidFill>
              </a:rPr>
              <a:t>Лазаренко Евгений Русланович</a:t>
            </a:r>
          </a:p>
          <a:p>
            <a:pPr algn="r">
              <a:spcBef>
                <a:spcPct val="20000"/>
              </a:spcBef>
            </a:pPr>
            <a:r>
              <a:rPr lang="ru-RU" b="1" dirty="0">
                <a:solidFill>
                  <a:srgbClr val="800000"/>
                </a:solidFill>
              </a:rPr>
              <a:t>Зам. начальника Управления метрологии</a:t>
            </a:r>
            <a:r>
              <a:rPr lang="en-US" b="1" dirty="0">
                <a:solidFill>
                  <a:srgbClr val="800000"/>
                </a:solidFill>
              </a:rPr>
              <a:t> </a:t>
            </a:r>
            <a:br>
              <a:rPr lang="en-US" b="1" dirty="0">
                <a:solidFill>
                  <a:srgbClr val="800000"/>
                </a:solidFill>
              </a:rPr>
            </a:br>
            <a:r>
              <a:rPr lang="en-US" b="1" dirty="0">
                <a:solidFill>
                  <a:srgbClr val="800000"/>
                </a:solidFill>
              </a:rPr>
              <a:t/>
            </a:r>
            <a:br>
              <a:rPr lang="en-US" b="1" dirty="0">
                <a:solidFill>
                  <a:srgbClr val="800000"/>
                </a:solidFill>
              </a:rPr>
            </a:br>
            <a:r>
              <a:rPr lang="ru-RU" b="1" dirty="0">
                <a:solidFill>
                  <a:srgbClr val="800000"/>
                </a:solidFill>
              </a:rPr>
              <a:t>Тел. (499) 236-30-36</a:t>
            </a:r>
            <a:br>
              <a:rPr lang="ru-RU" b="1" dirty="0">
                <a:solidFill>
                  <a:srgbClr val="800000"/>
                </a:solidFill>
              </a:rPr>
            </a:br>
            <a:r>
              <a:rPr lang="en-US" b="1" dirty="0">
                <a:solidFill>
                  <a:srgbClr val="800000"/>
                </a:solidFill>
              </a:rPr>
              <a:t>e-mail: elazarenko@gost.ru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179388" y="44450"/>
            <a:ext cx="77057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0099"/>
                </a:solidFill>
              </a:rPr>
              <a:t>40</a:t>
            </a:r>
            <a:r>
              <a:rPr lang="ru-RU" sz="2000" b="1" dirty="0" smtClean="0">
                <a:solidFill>
                  <a:srgbClr val="000099"/>
                </a:solidFill>
              </a:rPr>
              <a:t>-е </a:t>
            </a:r>
            <a:r>
              <a:rPr lang="ru-RU" sz="2000" b="1" dirty="0" smtClean="0">
                <a:solidFill>
                  <a:srgbClr val="000099"/>
                </a:solidFill>
              </a:rPr>
              <a:t>заседание Научно-технической комиссии по метрологии МГС</a:t>
            </a:r>
            <a:br>
              <a:rPr lang="ru-RU" sz="2000" b="1" dirty="0" smtClean="0">
                <a:solidFill>
                  <a:srgbClr val="000099"/>
                </a:solidFill>
              </a:rPr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 вниз 11"/>
          <p:cNvSpPr/>
          <p:nvPr/>
        </p:nvSpPr>
        <p:spPr bwMode="auto">
          <a:xfrm rot="16200000">
            <a:off x="4613275" y="2690813"/>
            <a:ext cx="285750" cy="285750"/>
          </a:xfrm>
          <a:prstGeom prst="downArrow">
            <a:avLst/>
          </a:prstGeom>
          <a:solidFill>
            <a:srgbClr val="DE8A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5" name="Стрелка вниз 14"/>
          <p:cNvSpPr/>
          <p:nvPr/>
        </p:nvSpPr>
        <p:spPr bwMode="auto">
          <a:xfrm rot="16200000">
            <a:off x="4613275" y="4800600"/>
            <a:ext cx="285750" cy="285750"/>
          </a:xfrm>
          <a:prstGeom prst="downArrow">
            <a:avLst/>
          </a:prstGeom>
          <a:solidFill>
            <a:srgbClr val="DE8A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9700" y="142875"/>
            <a:ext cx="81041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Основные результаты законотворческой </a:t>
            </a:r>
            <a:r>
              <a:rPr lang="en-US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деятельности в области метрологии в 2014 году</a:t>
            </a:r>
          </a:p>
        </p:txBody>
      </p:sp>
      <p:sp>
        <p:nvSpPr>
          <p:cNvPr id="3" name="Rectangle 39" descr="Пергамент"/>
          <p:cNvSpPr>
            <a:spLocks noChangeArrowheads="1"/>
          </p:cNvSpPr>
          <p:nvPr/>
        </p:nvSpPr>
        <p:spPr bwMode="auto">
          <a:xfrm>
            <a:off x="327025" y="2058988"/>
            <a:ext cx="4248150" cy="1712912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0000" tIns="108000" rIns="180000" bIns="108000" anchor="ctr"/>
          <a:lstStyle/>
          <a:p>
            <a:pPr>
              <a:defRPr/>
            </a:pPr>
            <a:r>
              <a:rPr lang="ru-RU" sz="1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Федеральный Закон «О внесении изменений в </a:t>
            </a:r>
          </a:p>
          <a:p>
            <a:pPr>
              <a:defRPr/>
            </a:pPr>
            <a:r>
              <a:rPr lang="ru-RU" sz="1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Федеральный Закон«Об обеспечении единства измерений» № 254-ФЗ</a:t>
            </a:r>
          </a:p>
          <a:p>
            <a:pPr>
              <a:defRPr/>
            </a:pPr>
            <a:endParaRPr lang="ru-RU" sz="1200" dirty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ru-RU" sz="1200" dirty="0">
                <a:latin typeface="Arial" charset="0"/>
                <a:cs typeface="Arial" charset="0"/>
              </a:rPr>
              <a:t>От 21 июля 2014 года</a:t>
            </a:r>
            <a:br>
              <a:rPr lang="ru-RU" sz="1200" dirty="0">
                <a:latin typeface="Arial" charset="0"/>
                <a:cs typeface="Arial" charset="0"/>
              </a:rPr>
            </a:br>
            <a:endParaRPr lang="ru-RU" sz="1400" dirty="0">
              <a:latin typeface="Arial" charset="0"/>
              <a:cs typeface="Arial" charset="0"/>
            </a:endParaRPr>
          </a:p>
        </p:txBody>
      </p:sp>
      <p:sp>
        <p:nvSpPr>
          <p:cNvPr id="4" name="Rectangle 39" descr="Пергамент"/>
          <p:cNvSpPr>
            <a:spLocks noChangeArrowheads="1"/>
          </p:cNvSpPr>
          <p:nvPr/>
        </p:nvSpPr>
        <p:spPr bwMode="auto">
          <a:xfrm>
            <a:off x="327025" y="4203700"/>
            <a:ext cx="4248150" cy="1439863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0000" tIns="108000" rIns="108000" bIns="108000" anchor="ctr"/>
          <a:lstStyle/>
          <a:p>
            <a:pPr>
              <a:defRPr/>
            </a:pPr>
            <a:r>
              <a:rPr lang="ru-RU" sz="1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Постановление Правительства РФ № 1270 «О внесении изменений в Постановление Правительства РФ № 250»</a:t>
            </a:r>
          </a:p>
          <a:p>
            <a:pPr>
              <a:defRPr/>
            </a:pPr>
            <a:endParaRPr lang="ru-RU" sz="14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ru-RU" sz="1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Вступило в силу</a:t>
            </a:r>
          </a:p>
        </p:txBody>
      </p:sp>
      <p:sp>
        <p:nvSpPr>
          <p:cNvPr id="7" name="Rectangle 39" descr="Пергамент"/>
          <p:cNvSpPr>
            <a:spLocks noChangeArrowheads="1"/>
          </p:cNvSpPr>
          <p:nvPr/>
        </p:nvSpPr>
        <p:spPr bwMode="auto">
          <a:xfrm>
            <a:off x="4910138" y="1989138"/>
            <a:ext cx="3733800" cy="2016125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0000" tIns="108000" rIns="180000" bIns="108000" anchor="ctr"/>
          <a:lstStyle/>
          <a:p>
            <a:pPr>
              <a:defRPr/>
            </a:pPr>
            <a:r>
              <a:rPr lang="ru-RU" sz="1400" dirty="0">
                <a:solidFill>
                  <a:srgbClr val="000099"/>
                </a:solidFill>
                <a:latin typeface="Arial" charset="0"/>
                <a:cs typeface="Arial" charset="0"/>
              </a:rPr>
              <a:t>Уточнение перечня областей государственного регулирования обеспечения единства измерений</a:t>
            </a:r>
          </a:p>
          <a:p>
            <a:pPr algn="just">
              <a:defRPr/>
            </a:pPr>
            <a:r>
              <a:rPr lang="ru-RU" sz="1200" dirty="0">
                <a:latin typeface="Arial" charset="0"/>
                <a:cs typeface="Arial" charset="0"/>
              </a:rPr>
              <a:t>Добавлены:</a:t>
            </a:r>
          </a:p>
          <a:p>
            <a:pPr>
              <a:buFontTx/>
              <a:buChar char="-"/>
              <a:defRPr/>
            </a:pPr>
            <a:r>
              <a:rPr lang="ru-RU" sz="1200" dirty="0">
                <a:latin typeface="Arial" charset="0"/>
                <a:cs typeface="Arial" charset="0"/>
              </a:rPr>
              <a:t>выполнении государственных учетных операций и учете количества энергетических ресурсов;</a:t>
            </a:r>
          </a:p>
          <a:p>
            <a:pPr>
              <a:buFontTx/>
              <a:buChar char="-"/>
              <a:defRPr/>
            </a:pPr>
            <a:r>
              <a:rPr lang="ru-RU" sz="1200" dirty="0">
                <a:latin typeface="Arial" charset="0"/>
                <a:cs typeface="Arial" charset="0"/>
              </a:rPr>
              <a:t>контроль загрязнения окружающей среды</a:t>
            </a:r>
          </a:p>
          <a:p>
            <a:pPr algn="just">
              <a:buFontTx/>
              <a:buChar char="-"/>
              <a:defRPr/>
            </a:pPr>
            <a:r>
              <a:rPr lang="ru-RU" sz="1200" dirty="0">
                <a:latin typeface="Arial" charset="0"/>
                <a:cs typeface="Arial" charset="0"/>
              </a:rPr>
              <a:t>безопасность транспортных средств</a:t>
            </a:r>
          </a:p>
        </p:txBody>
      </p:sp>
      <p:sp>
        <p:nvSpPr>
          <p:cNvPr id="8" name="Rectangle 39" descr="Пергамент"/>
          <p:cNvSpPr>
            <a:spLocks noChangeArrowheads="1"/>
          </p:cNvSpPr>
          <p:nvPr/>
        </p:nvSpPr>
        <p:spPr bwMode="auto">
          <a:xfrm>
            <a:off x="4910138" y="4348163"/>
            <a:ext cx="3733800" cy="1223962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0000" tIns="108000" rIns="108000" bIns="108000" anchor="ctr"/>
          <a:lstStyle/>
          <a:p>
            <a:pPr>
              <a:defRPr/>
            </a:pPr>
            <a:r>
              <a:rPr lang="ru-RU" sz="1400">
                <a:solidFill>
                  <a:srgbClr val="000099"/>
                </a:solidFill>
                <a:latin typeface="Arial" charset="0"/>
                <a:cs typeface="Arial" charset="0"/>
              </a:rPr>
              <a:t>Поверка социально значимых средств измерений, осуществляемая государственными региональными метрологическими центрами по регулируемым ценам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кругленный прямоугольник 4"/>
          <p:cNvSpPr>
            <a:spLocks noChangeArrowheads="1"/>
          </p:cNvSpPr>
          <p:nvPr/>
        </p:nvSpPr>
        <p:spPr bwMode="auto">
          <a:xfrm>
            <a:off x="179388" y="1412875"/>
            <a:ext cx="7705725" cy="10080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/>
          <a:lstStyle/>
          <a:p>
            <a:pPr algn="ctr"/>
            <a:r>
              <a:rPr lang="ru-RU">
                <a:solidFill>
                  <a:srgbClr val="003399"/>
                </a:solidFill>
              </a:rPr>
              <a:t>Основные направления  реализации положений Федерального закона «Об обеспечении единства измерений» №102-ФЗ от 26 июня 2008 г.</a:t>
            </a:r>
          </a:p>
        </p:txBody>
      </p:sp>
      <p:sp>
        <p:nvSpPr>
          <p:cNvPr id="12291" name="Выноска со стрелкой вниз 5"/>
          <p:cNvSpPr>
            <a:spLocks noChangeArrowheads="1"/>
          </p:cNvSpPr>
          <p:nvPr/>
        </p:nvSpPr>
        <p:spPr bwMode="auto">
          <a:xfrm>
            <a:off x="179388" y="2636838"/>
            <a:ext cx="7705725" cy="3744912"/>
          </a:xfrm>
          <a:prstGeom prst="downArrowCallout">
            <a:avLst>
              <a:gd name="adj1" fmla="val 24997"/>
              <a:gd name="adj2" fmla="val 24997"/>
              <a:gd name="adj3" fmla="val 25000"/>
              <a:gd name="adj4" fmla="val 6497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/>
          <a:lstStyle/>
          <a:p>
            <a:pPr algn="ctr"/>
            <a:r>
              <a:rPr lang="ru-RU">
                <a:solidFill>
                  <a:srgbClr val="003399"/>
                </a:solidFill>
              </a:rPr>
              <a:t>Постановления Правительства Российской Федерации от 6 мая 2011г. г. </a:t>
            </a:r>
            <a:br>
              <a:rPr lang="ru-RU">
                <a:solidFill>
                  <a:srgbClr val="003399"/>
                </a:solidFill>
              </a:rPr>
            </a:br>
            <a:r>
              <a:rPr lang="ru-RU">
                <a:solidFill>
                  <a:srgbClr val="003399"/>
                </a:solidFill>
              </a:rPr>
              <a:t>№ 352 «Об утверждении перечня услуг, которые являются необходимыми и обязательными для предоставления федеральными органами исполнительной власти государственных услуг и предоставляются организациями, участвующими в предоставлении государственных услуг, и определении размера платы за их оказание»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9750" y="333375"/>
            <a:ext cx="56165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Направления развития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9750" y="333375"/>
            <a:ext cx="56165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Административные регламенты</a:t>
            </a:r>
          </a:p>
        </p:txBody>
      </p:sp>
      <p:sp>
        <p:nvSpPr>
          <p:cNvPr id="13315" name="Прямоугольник 7"/>
          <p:cNvSpPr>
            <a:spLocks noChangeArrowheads="1"/>
          </p:cNvSpPr>
          <p:nvPr/>
        </p:nvSpPr>
        <p:spPr bwMode="auto">
          <a:xfrm>
            <a:off x="323850" y="1268413"/>
            <a:ext cx="7561263" cy="2232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pPr algn="just"/>
            <a:r>
              <a:rPr lang="ru-RU" b="1">
                <a:solidFill>
                  <a:srgbClr val="003399"/>
                </a:solidFill>
              </a:rPr>
              <a:t>Административный регламент (АР) предоставления Федеральным агентством по техническому регулированию и метрологии государственной услуги по отнесению технических средств к средствам измерений</a:t>
            </a:r>
            <a:endParaRPr lang="en-US" b="1">
              <a:solidFill>
                <a:srgbClr val="003399"/>
              </a:solidFill>
            </a:endParaRPr>
          </a:p>
          <a:p>
            <a:pPr algn="just"/>
            <a:r>
              <a:rPr lang="en-US" b="1">
                <a:solidFill>
                  <a:srgbClr val="003399"/>
                </a:solidFill>
              </a:rPr>
              <a:t>[</a:t>
            </a:r>
            <a:r>
              <a:rPr lang="ru-RU" b="1">
                <a:solidFill>
                  <a:srgbClr val="003399"/>
                </a:solidFill>
              </a:rPr>
              <a:t>Приказ Минпромторга №971 от 26.06.2013 г. Зарегистрирован в Минюсте №29274 от 06.08.2013 г. Приказ Росстандарта № 1303 от 07.11. 2013 г. «О реализации приказа Минпромторга № 971 от 26.06.2013 г. </a:t>
            </a:r>
            <a:r>
              <a:rPr lang="en-US" b="1">
                <a:solidFill>
                  <a:srgbClr val="003399"/>
                </a:solidFill>
              </a:rPr>
              <a:t>]</a:t>
            </a:r>
            <a:endParaRPr lang="ru-RU" b="1">
              <a:solidFill>
                <a:srgbClr val="003399"/>
              </a:solidFill>
            </a:endParaRPr>
          </a:p>
        </p:txBody>
      </p:sp>
      <p:sp>
        <p:nvSpPr>
          <p:cNvPr id="13316" name="Выноска со стрелкой вправо 8"/>
          <p:cNvSpPr>
            <a:spLocks noChangeArrowheads="1"/>
          </p:cNvSpPr>
          <p:nvPr/>
        </p:nvSpPr>
        <p:spPr bwMode="auto">
          <a:xfrm>
            <a:off x="395288" y="3716338"/>
            <a:ext cx="4176712" cy="2592387"/>
          </a:xfrm>
          <a:prstGeom prst="rightArrowCallout">
            <a:avLst>
              <a:gd name="adj1" fmla="val 25000"/>
              <a:gd name="adj2" fmla="val 25000"/>
              <a:gd name="adj3" fmla="val 25003"/>
              <a:gd name="adj4" fmla="val 6497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r>
              <a:rPr lang="ru-RU" b="1">
                <a:solidFill>
                  <a:srgbClr val="003399"/>
                </a:solidFill>
              </a:rPr>
              <a:t>АР по ведению Федерального информационного фонда по обеспечению единства измерений и предоставления содержащихся в нем сведений</a:t>
            </a:r>
          </a:p>
        </p:txBody>
      </p:sp>
      <p:sp>
        <p:nvSpPr>
          <p:cNvPr id="13317" name="Прямоугольник 9"/>
          <p:cNvSpPr>
            <a:spLocks noChangeArrowheads="1"/>
          </p:cNvSpPr>
          <p:nvPr/>
        </p:nvSpPr>
        <p:spPr bwMode="auto">
          <a:xfrm>
            <a:off x="4716463" y="4149725"/>
            <a:ext cx="3959225" cy="20875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pPr algn="just"/>
            <a:r>
              <a:rPr lang="ru-RU" sz="1600" b="1">
                <a:solidFill>
                  <a:srgbClr val="003399"/>
                </a:solidFill>
              </a:rPr>
              <a:t>ПОРЯДОК</a:t>
            </a:r>
            <a:br>
              <a:rPr lang="ru-RU" sz="1600" b="1">
                <a:solidFill>
                  <a:srgbClr val="003399"/>
                </a:solidFill>
              </a:rPr>
            </a:br>
            <a:r>
              <a:rPr lang="ru-RU" sz="1600" b="1">
                <a:solidFill>
                  <a:srgbClr val="003399"/>
                </a:solidFill>
              </a:rPr>
              <a:t>создания и ведения Федерального информационного фонда по обеспечению единства измерений, передачи сведений в него </a:t>
            </a:r>
            <a:r>
              <a:rPr lang="en-US" sz="1600" b="1">
                <a:solidFill>
                  <a:srgbClr val="003399"/>
                </a:solidFill>
              </a:rPr>
              <a:t>[</a:t>
            </a:r>
            <a:r>
              <a:rPr lang="ru-RU" sz="1600" b="1">
                <a:solidFill>
                  <a:srgbClr val="003399"/>
                </a:solidFill>
              </a:rPr>
              <a:t>Приказ Минпромторга №1328 от 20.08.2013 г. Зарегистрирован в Минюсте №31337 от 17.02.2014 г. </a:t>
            </a:r>
            <a:r>
              <a:rPr lang="en-US" sz="1600" b="1">
                <a:solidFill>
                  <a:srgbClr val="003399"/>
                </a:solidFill>
              </a:rPr>
              <a:t>]</a:t>
            </a:r>
            <a:endParaRPr lang="ru-RU" sz="1600" b="1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Выноска со стрелкой вправо 8"/>
          <p:cNvSpPr>
            <a:spLocks noChangeArrowheads="1"/>
          </p:cNvSpPr>
          <p:nvPr/>
        </p:nvSpPr>
        <p:spPr bwMode="auto">
          <a:xfrm>
            <a:off x="395288" y="1268413"/>
            <a:ext cx="2592387" cy="4248150"/>
          </a:xfrm>
          <a:prstGeom prst="rightArrowCallout">
            <a:avLst>
              <a:gd name="adj1" fmla="val 24990"/>
              <a:gd name="adj2" fmla="val 24998"/>
              <a:gd name="adj3" fmla="val 25000"/>
              <a:gd name="adj4" fmla="val 6497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r>
              <a:rPr lang="ru-RU" sz="1600" b="1">
                <a:solidFill>
                  <a:srgbClr val="003399"/>
                </a:solidFill>
              </a:rPr>
              <a:t>АР по утверждению типа стандартных образцов или типа средств измерений </a:t>
            </a:r>
            <a:r>
              <a:rPr lang="en-US" sz="1600" b="1">
                <a:solidFill>
                  <a:srgbClr val="003399"/>
                </a:solidFill>
              </a:rPr>
              <a:t>[</a:t>
            </a:r>
            <a:r>
              <a:rPr lang="ru-RU" sz="1600" b="1">
                <a:solidFill>
                  <a:srgbClr val="003399"/>
                </a:solidFill>
              </a:rPr>
              <a:t>Приказ Минпромторга от 25.06.2013 г. № 970. Зарегистрировано в Минюсте РФ 12.09.2013 г.</a:t>
            </a:r>
          </a:p>
          <a:p>
            <a:r>
              <a:rPr lang="ru-RU" sz="1600" b="1">
                <a:solidFill>
                  <a:srgbClr val="003399"/>
                </a:solidFill>
              </a:rPr>
              <a:t>Регистрационный № 29940</a:t>
            </a:r>
            <a:r>
              <a:rPr lang="en-US" sz="1600" b="1">
                <a:solidFill>
                  <a:srgbClr val="003399"/>
                </a:solidFill>
              </a:rPr>
              <a:t>]</a:t>
            </a:r>
            <a:endParaRPr lang="ru-RU" sz="1600" b="1">
              <a:solidFill>
                <a:srgbClr val="003399"/>
              </a:solidFill>
            </a:endParaRPr>
          </a:p>
        </p:txBody>
      </p:sp>
      <p:sp>
        <p:nvSpPr>
          <p:cNvPr id="14339" name="Прямоугольник 9"/>
          <p:cNvSpPr>
            <a:spLocks noChangeArrowheads="1"/>
          </p:cNvSpPr>
          <p:nvPr/>
        </p:nvSpPr>
        <p:spPr bwMode="auto">
          <a:xfrm>
            <a:off x="3059113" y="5013325"/>
            <a:ext cx="5473700" cy="18446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pPr algn="just"/>
            <a:r>
              <a:rPr lang="ru-RU" sz="1600" b="1">
                <a:solidFill>
                  <a:srgbClr val="003399"/>
                </a:solidFill>
              </a:rPr>
              <a:t>Методика определения размера платы за оказание услуги по испытаниям стандартного образца или средства измерений в целях утверждения типа в области обеспечения единства измерений </a:t>
            </a:r>
            <a:r>
              <a:rPr lang="en-US" sz="1600" b="1">
                <a:solidFill>
                  <a:srgbClr val="003399"/>
                </a:solidFill>
              </a:rPr>
              <a:t>[</a:t>
            </a:r>
            <a:r>
              <a:rPr lang="ru-RU" sz="1600" b="1">
                <a:solidFill>
                  <a:srgbClr val="003399"/>
                </a:solidFill>
              </a:rPr>
              <a:t>Приказ Минпромторга от 25.06.2013 г. № 973. Зарегистрировано в Минюсте РФ 12.08.2013 г. Регистрационный № 29359</a:t>
            </a:r>
            <a:r>
              <a:rPr lang="en-US" sz="1600" b="1">
                <a:solidFill>
                  <a:srgbClr val="003399"/>
                </a:solidFill>
              </a:rPr>
              <a:t>]</a:t>
            </a:r>
            <a:endParaRPr lang="ru-RU" sz="1600" b="1">
              <a:solidFill>
                <a:srgbClr val="003399"/>
              </a:solidFill>
            </a:endParaRPr>
          </a:p>
          <a:p>
            <a:pPr algn="just"/>
            <a:endParaRPr lang="ru-RU" sz="1600" b="1">
              <a:solidFill>
                <a:srgbClr val="003399"/>
              </a:solidFill>
            </a:endParaRPr>
          </a:p>
        </p:txBody>
      </p:sp>
      <p:sp>
        <p:nvSpPr>
          <p:cNvPr id="14340" name="Прямоугольник 12"/>
          <p:cNvSpPr>
            <a:spLocks noChangeArrowheads="1"/>
          </p:cNvSpPr>
          <p:nvPr/>
        </p:nvSpPr>
        <p:spPr bwMode="auto">
          <a:xfrm>
            <a:off x="3059113" y="1268413"/>
            <a:ext cx="5545137" cy="36734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pPr algn="just"/>
            <a:r>
              <a:rPr lang="ru-RU" sz="1600" b="1" dirty="0">
                <a:solidFill>
                  <a:srgbClr val="003399"/>
                </a:solidFill>
              </a:rPr>
              <a:t>Приказ </a:t>
            </a:r>
            <a:r>
              <a:rPr lang="ru-RU" sz="1600" b="1" dirty="0" err="1">
                <a:solidFill>
                  <a:srgbClr val="003399"/>
                </a:solidFill>
              </a:rPr>
              <a:t>Минпромторга</a:t>
            </a:r>
            <a:r>
              <a:rPr lang="ru-RU" sz="1600" b="1" dirty="0">
                <a:solidFill>
                  <a:srgbClr val="003399"/>
                </a:solidFill>
              </a:rPr>
              <a:t> № 1081 от 30.11.2009 г.</a:t>
            </a:r>
          </a:p>
          <a:p>
            <a:pPr algn="just"/>
            <a:r>
              <a:rPr lang="ru-RU" sz="1600" b="1" dirty="0">
                <a:solidFill>
                  <a:srgbClr val="003399"/>
                </a:solidFill>
              </a:rPr>
              <a:t>Об утверждении Порядка проведения испытаний стандартных образцов или средств измерений в целях утверждения типа, Порядка утверждения типа стандартных образцов или типа средств измерений, Порядка выдачи свидетельств об утверждении типа стандартных образцов или типа средств измерений, установления и изменения срока действия указанных свидетельств и интервала между поверками средств измерений, требований к знакам утверждения типа стандартных образцов или типа средств измерений и порядка их </a:t>
            </a:r>
            <a:r>
              <a:rPr lang="ru-RU" sz="1600" b="1" dirty="0" smtClean="0">
                <a:solidFill>
                  <a:srgbClr val="003399"/>
                </a:solidFill>
              </a:rPr>
              <a:t>нанесения </a:t>
            </a:r>
            <a:r>
              <a:rPr lang="en-US" sz="1600" b="1" dirty="0" smtClean="0">
                <a:solidFill>
                  <a:srgbClr val="003399"/>
                </a:solidFill>
              </a:rPr>
              <a:t>[</a:t>
            </a:r>
            <a:r>
              <a:rPr lang="ru-RU" sz="1600" b="1" dirty="0" smtClean="0">
                <a:solidFill>
                  <a:srgbClr val="003399"/>
                </a:solidFill>
              </a:rPr>
              <a:t>Зарегистрировано в Минюсте РФ 25.12.2009 г.</a:t>
            </a:r>
            <a:r>
              <a:rPr lang="en-US" sz="1600" b="1" dirty="0" smtClean="0">
                <a:solidFill>
                  <a:srgbClr val="003399"/>
                </a:solidFill>
              </a:rPr>
              <a:t> </a:t>
            </a:r>
            <a:r>
              <a:rPr lang="ru-RU" sz="1600" b="1" dirty="0" smtClean="0">
                <a:solidFill>
                  <a:srgbClr val="003399"/>
                </a:solidFill>
              </a:rPr>
              <a:t>Регистрационный №15866</a:t>
            </a:r>
            <a:r>
              <a:rPr lang="en-US" sz="1600" b="1" dirty="0" smtClean="0">
                <a:solidFill>
                  <a:srgbClr val="003399"/>
                </a:solidFill>
              </a:rPr>
              <a:t>]</a:t>
            </a:r>
            <a:endParaRPr lang="ru-RU" sz="1600" b="1" dirty="0">
              <a:solidFill>
                <a:srgbClr val="0033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750" y="333375"/>
            <a:ext cx="56165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Административные регламенты</a:t>
            </a:r>
          </a:p>
        </p:txBody>
      </p:sp>
      <p:sp>
        <p:nvSpPr>
          <p:cNvPr id="14342" name="Стрелка вниз 7"/>
          <p:cNvSpPr>
            <a:spLocks noChangeArrowheads="1"/>
          </p:cNvSpPr>
          <p:nvPr/>
        </p:nvSpPr>
        <p:spPr bwMode="auto">
          <a:xfrm>
            <a:off x="468313" y="5516563"/>
            <a:ext cx="1439862" cy="134143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/>
          <a:lstStyle/>
          <a:p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750" y="333375"/>
            <a:ext cx="56165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Административные регламенты</a:t>
            </a:r>
          </a:p>
        </p:txBody>
      </p:sp>
      <p:sp>
        <p:nvSpPr>
          <p:cNvPr id="15363" name="Стрелка вниз 2"/>
          <p:cNvSpPr>
            <a:spLocks noChangeArrowheads="1"/>
          </p:cNvSpPr>
          <p:nvPr/>
        </p:nvSpPr>
        <p:spPr bwMode="auto">
          <a:xfrm>
            <a:off x="1476375" y="1341438"/>
            <a:ext cx="5111750" cy="1223962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/>
          <a:lstStyle/>
          <a:p>
            <a:pPr algn="ctr"/>
            <a:r>
              <a:rPr lang="ru-RU"/>
              <a:t>Реализация Приказ Минпромторга от 25.06.2013 г. № 970 </a:t>
            </a:r>
          </a:p>
        </p:txBody>
      </p:sp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107950" y="4941888"/>
            <a:ext cx="7777163" cy="1295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/>
          <a:lstStyle/>
          <a:p>
            <a:pPr algn="ctr"/>
            <a:r>
              <a:rPr lang="ru-RU" b="1"/>
              <a:t>Приказ Росстандарта № 82 от 31.01.2014 г. «О признании утратившим силу приказа Федерального агентства по техническому регулированию и метрологии от 21 мая 2012 </a:t>
            </a:r>
            <a:br>
              <a:rPr lang="ru-RU" b="1"/>
            </a:br>
            <a:r>
              <a:rPr lang="ru-RU" b="1"/>
              <a:t>№ 366»</a:t>
            </a:r>
            <a:endParaRPr lang="ru-RU"/>
          </a:p>
        </p:txBody>
      </p:sp>
      <p:sp>
        <p:nvSpPr>
          <p:cNvPr id="15365" name="Прямоугольник 4"/>
          <p:cNvSpPr>
            <a:spLocks noChangeArrowheads="1"/>
          </p:cNvSpPr>
          <p:nvPr/>
        </p:nvSpPr>
        <p:spPr bwMode="auto">
          <a:xfrm>
            <a:off x="107950" y="2708275"/>
            <a:ext cx="7777163" cy="187325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/>
          <a:lstStyle/>
          <a:p>
            <a:pPr algn="ctr"/>
            <a:r>
              <a:rPr lang="ru-RU" b="1"/>
              <a:t>Приказ Росстандарта № 81 от 31.01.2014 г. «О реализации приказа Минпромторга России от 25 июня 2013 г. №970 «Об утверждении Административного регламента по предоставлению Федеральным агентством по техническому регулированию и метрологии государственной услуги по утверждению типа стандартных образцов или типа средств измерений»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0"/>
          <p:cNvSpPr txBox="1">
            <a:spLocks noChangeArrowheads="1"/>
          </p:cNvSpPr>
          <p:nvPr/>
        </p:nvSpPr>
        <p:spPr bwMode="auto">
          <a:xfrm>
            <a:off x="2916238" y="1382713"/>
            <a:ext cx="2447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3399"/>
                </a:solidFill>
              </a:rPr>
              <a:t>Порядок</a:t>
            </a:r>
          </a:p>
        </p:txBody>
      </p:sp>
      <p:sp>
        <p:nvSpPr>
          <p:cNvPr id="17411" name="Прямоугольник 7"/>
          <p:cNvSpPr>
            <a:spLocks noChangeArrowheads="1"/>
          </p:cNvSpPr>
          <p:nvPr/>
        </p:nvSpPr>
        <p:spPr bwMode="auto">
          <a:xfrm>
            <a:off x="539750" y="2060575"/>
            <a:ext cx="7488238" cy="18002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pPr algn="ctr"/>
            <a:r>
              <a:rPr lang="ru-RU" sz="2000" b="1" u="sng">
                <a:solidFill>
                  <a:srgbClr val="003399"/>
                </a:solidFill>
              </a:rPr>
              <a:t>Проведения поверки средств измерений, требования к знаку поверки и содержанию свидетельства о поверке</a:t>
            </a:r>
          </a:p>
          <a:p>
            <a:pPr algn="ctr"/>
            <a:r>
              <a:rPr lang="ru-RU" sz="1400" b="1">
                <a:solidFill>
                  <a:srgbClr val="003399"/>
                </a:solidFill>
              </a:rPr>
              <a:t>(устанавливается федеральным органом исполнительной власти, осуществляющим функции по выработке государственной политики и нормативно-правовому регулированию в области обеспечения единства измерений)</a:t>
            </a:r>
          </a:p>
        </p:txBody>
      </p:sp>
      <p:sp>
        <p:nvSpPr>
          <p:cNvPr id="17412" name="Прямоугольник 12"/>
          <p:cNvSpPr>
            <a:spLocks noChangeArrowheads="1"/>
          </p:cNvSpPr>
          <p:nvPr/>
        </p:nvSpPr>
        <p:spPr bwMode="auto">
          <a:xfrm>
            <a:off x="539750" y="4221163"/>
            <a:ext cx="7488238" cy="2565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pPr algn="ctr"/>
            <a:r>
              <a:rPr lang="ru-RU" sz="2000" b="1" u="sng">
                <a:solidFill>
                  <a:srgbClr val="003399"/>
                </a:solidFill>
              </a:rPr>
              <a:t>Порядок проведения обязательной метрологической экспертизы содержащихся в проектах нормативных правовых актов Российской Федерации требований к измерениям, стандартным образцам и средствам измерений</a:t>
            </a:r>
          </a:p>
          <a:p>
            <a:pPr algn="ctr"/>
            <a:r>
              <a:rPr lang="ru-RU" sz="1400" b="1">
                <a:solidFill>
                  <a:srgbClr val="003399"/>
                </a:solidFill>
              </a:rPr>
              <a:t>(устанавливается федеральным органом исполнительной власти, осуществляющим функции по выработке государственной политики и нормативно-правовому регулированию в области обеспечения единства измерений)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750" y="333375"/>
            <a:ext cx="7345363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Разработка Порядков (публикация на сайте </a:t>
            </a:r>
            <a:r>
              <a:rPr lang="en-US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http://regulation.gov.ru/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7"/>
          <p:cNvSpPr>
            <a:spLocks noChangeArrowheads="1"/>
          </p:cNvSpPr>
          <p:nvPr/>
        </p:nvSpPr>
        <p:spPr bwMode="auto">
          <a:xfrm>
            <a:off x="468313" y="1412875"/>
            <a:ext cx="7488237" cy="43195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pPr algn="ctr"/>
            <a:r>
              <a:rPr lang="ru-RU" sz="2400" b="1" u="sng">
                <a:solidFill>
                  <a:srgbClr val="003399"/>
                </a:solidFill>
              </a:rPr>
              <a:t>Приказ Росстандарта от 22.01.2014 г. № 36 «Об утверждении рекомендаций по проведению первичной и периодической аттестации и подготовке к утверждению эталонов единиц величин, используемых в сфере государственного регулирования обеспечения единства измерений»</a:t>
            </a:r>
          </a:p>
          <a:p>
            <a:pPr algn="ctr"/>
            <a:endParaRPr lang="ru-RU" sz="1600" b="1">
              <a:solidFill>
                <a:srgbClr val="003399"/>
              </a:solidFill>
            </a:endParaRPr>
          </a:p>
          <a:p>
            <a:pPr algn="ctr"/>
            <a:r>
              <a:rPr lang="ru-RU" sz="1600" b="1">
                <a:solidFill>
                  <a:srgbClr val="003399"/>
                </a:solidFill>
              </a:rPr>
              <a:t>(Приказ Федерального агентства по техническому регулированию и метрологии от 31 мая 2012 г. № 379 «Об утверждении временного порядка аттестации и утверждения эталонов единиц величин, используемых в сфере государственного регулирования обеспечения единства измерений» </a:t>
            </a:r>
            <a:r>
              <a:rPr lang="ru-RU" sz="1600" b="1" u="sng">
                <a:solidFill>
                  <a:srgbClr val="003399"/>
                </a:solidFill>
              </a:rPr>
              <a:t>ОТМЕНЕН</a:t>
            </a:r>
            <a:r>
              <a:rPr lang="ru-RU" sz="1600" b="1">
                <a:solidFill>
                  <a:srgbClr val="003399"/>
                </a:solidFill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750" y="333375"/>
            <a:ext cx="73453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Аттестация эталонов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250825" y="333375"/>
            <a:ext cx="7200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/>
              <a:t>http://regulation.gov.ru/</a:t>
            </a:r>
            <a:endParaRPr lang="ru-RU" sz="2000" b="1"/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313"/>
            <a:ext cx="907097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79388" y="1484313"/>
            <a:ext cx="8964612" cy="4525962"/>
          </a:xfrm>
          <a:noFill/>
          <a:ln algn="ctr"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>
              <a:spcBef>
                <a:spcPct val="50000"/>
              </a:spcBef>
              <a:buClr>
                <a:srgbClr val="003399"/>
              </a:buClr>
              <a:buFont typeface="Times New Roman" pitchFamily="18" charset="0"/>
              <a:buChar char="–"/>
            </a:pPr>
            <a:r>
              <a:rPr 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Не меняется общая концепция действующего Федерального закона</a:t>
            </a:r>
          </a:p>
          <a:p>
            <a:pPr algn="l">
              <a:spcBef>
                <a:spcPct val="50000"/>
              </a:spcBef>
              <a:buClr>
                <a:srgbClr val="003399"/>
              </a:buClr>
              <a:buFont typeface="Times New Roman" pitchFamily="18" charset="0"/>
              <a:buChar char="–"/>
            </a:pPr>
            <a:r>
              <a:rPr 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Внесены изменения в 14 из 29 статей действующего закона</a:t>
            </a:r>
          </a:p>
          <a:p>
            <a:pPr algn="l">
              <a:spcBef>
                <a:spcPct val="50000"/>
              </a:spcBef>
              <a:buClr>
                <a:srgbClr val="003399"/>
              </a:buClr>
              <a:buFont typeface="Times New Roman" pitchFamily="18" charset="0"/>
              <a:buChar char="–"/>
            </a:pPr>
            <a:r>
              <a:rPr 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Уточняются сферы государственного регулирования обеспечения единства измерений и положения закона, связанные с деятельностью ГРЦМ</a:t>
            </a:r>
          </a:p>
          <a:p>
            <a:pPr algn="l">
              <a:spcBef>
                <a:spcPct val="50000"/>
              </a:spcBef>
              <a:buClr>
                <a:srgbClr val="003399"/>
              </a:buClr>
              <a:buFont typeface="Times New Roman" pitchFamily="18" charset="0"/>
              <a:buChar char="–"/>
            </a:pPr>
            <a:r>
              <a:rPr 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Устанавливаются требования, связанные с утверждением и применением референтных методик измерений</a:t>
            </a:r>
          </a:p>
          <a:p>
            <a:pPr algn="l">
              <a:spcBef>
                <a:spcPct val="50000"/>
              </a:spcBef>
              <a:buClr>
                <a:srgbClr val="003399"/>
              </a:buClr>
              <a:buFont typeface="Times New Roman" pitchFamily="18" charset="0"/>
              <a:buChar char="–"/>
            </a:pPr>
            <a:r>
              <a:rPr 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Устанавливаются требования по отнесению технических средств к техническим системам и устройствам с измерительными функциями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95655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Принятие Федерального закона № 254-ФЗ «О внесении изменений в Федеральный закон «Об обеспечении единства измерений» (вступает в силу с 19.01.2015)</a:t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795655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Принятие Федерального закона № 254-ФЗ «О внесении изменений в Федеральный закон «Об обеспечении единства измерений» (вступает в силу с 19.01.2015)</a:t>
            </a:r>
            <a:b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504" y="1325880"/>
          <a:ext cx="9036496" cy="5499410"/>
        </p:xfrm>
        <a:graphic>
          <a:graphicData uri="http://schemas.openxmlformats.org/drawingml/2006/table">
            <a:tbl>
              <a:tblPr/>
              <a:tblGrid>
                <a:gridCol w="4517775"/>
                <a:gridCol w="4518721"/>
              </a:tblGrid>
              <a:tr h="2034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Было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Стало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0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Статья 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026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3. Сфера государственного регулирования обеспечения единства измерений распространяется на измерения, к которым в целях, предусмотренных частью 1 настоящей статьи, установлены обязательные требования и которые выполняются при: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3. Сфера государственного регулирования обеспечения единства измерений распространяется на измерения, к которым в целях, предусмотренных частью 1 настоящей статьи, установлены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обязательные метрологические требования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и которые выполняются при: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5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4) осуществлении деятельности по обеспечению безопасности при чрезвычайных ситуациях;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4) осуществлении деятельности в области гражданской обороны, защиты населения и территорий от чрезвычайных ситуаций природного и техногенного характера, обеспечения пожарной безопасности, безопасности людей на водных объектах;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7) осуществлении торговли и товарообменных операций, выполнении работ по расфасовке товаров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7) осуществлении торговли, выполнении работ по расфасовке товаров;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8) выполнении государственных учетных операций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8) выполнении государственных учетных операций и учете количества энергетических ресурсов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7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9) оказании услуг почтовой связи и учете объема оказанных услуг электросвязи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операторами связи;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9) оказании услуг почтовой связи, учете объема оказанных услуг электросвязи операторами связи и обеспечении целостности и устойчивости функционирования сети связи общего пользования;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 bwMode="auto">
          <a:xfrm>
            <a:off x="3429000" y="1428750"/>
            <a:ext cx="2928938" cy="714375"/>
          </a:xfrm>
          <a:prstGeom prst="rect">
            <a:avLst/>
          </a:prstGeom>
          <a:solidFill>
            <a:srgbClr val="9F5F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800" rIns="46800" anchor="ctr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ПРАВИТЕЛЬСТВО </a:t>
            </a:r>
            <a:br>
              <a:rPr lang="ru-RU" sz="1400" b="1" dirty="0">
                <a:solidFill>
                  <a:schemeClr val="bg1"/>
                </a:solidFill>
              </a:rPr>
            </a:br>
            <a:r>
              <a:rPr lang="ru-RU" sz="1400" b="1" dirty="0">
                <a:solidFill>
                  <a:schemeClr val="bg1"/>
                </a:solidFill>
              </a:rPr>
              <a:t>РОССИЙСКОЙ ФЕДЕРАЦИИ</a:t>
            </a:r>
          </a:p>
        </p:txBody>
      </p:sp>
      <p:sp>
        <p:nvSpPr>
          <p:cNvPr id="40" name="Скругленный прямоугольник 39"/>
          <p:cNvSpPr/>
          <p:nvPr/>
        </p:nvSpPr>
        <p:spPr bwMode="auto">
          <a:xfrm>
            <a:off x="3643313" y="2714625"/>
            <a:ext cx="2428875" cy="857250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 b="1" dirty="0"/>
              <a:t>РОССТАНДАРТ</a:t>
            </a:r>
          </a:p>
        </p:txBody>
      </p:sp>
      <p:sp>
        <p:nvSpPr>
          <p:cNvPr id="37" name="Скругленный прямоугольник 36"/>
          <p:cNvSpPr/>
          <p:nvPr/>
        </p:nvSpPr>
        <p:spPr bwMode="auto">
          <a:xfrm>
            <a:off x="142875" y="4643438"/>
            <a:ext cx="1357313" cy="642937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>
              <a:defRPr/>
            </a:pPr>
            <a:r>
              <a:rPr lang="ru-RU" sz="1000" b="1" dirty="0"/>
              <a:t>Территориальные органы</a:t>
            </a:r>
          </a:p>
        </p:txBody>
      </p:sp>
      <p:sp>
        <p:nvSpPr>
          <p:cNvPr id="41" name="Скругленный прямоугольник 40"/>
          <p:cNvSpPr/>
          <p:nvPr/>
        </p:nvSpPr>
        <p:spPr bwMode="auto">
          <a:xfrm>
            <a:off x="571500" y="2984500"/>
            <a:ext cx="1951038" cy="1373188"/>
          </a:xfrm>
          <a:prstGeom prst="roundRect">
            <a:avLst/>
          </a:prstGeom>
          <a:solidFill>
            <a:srgbClr val="FFE7F4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800" rIns="46800" anchor="ctr"/>
          <a:lstStyle/>
          <a:p>
            <a:pPr>
              <a:defRPr/>
            </a:pPr>
            <a:r>
              <a:rPr lang="ru-RU" sz="1000" b="1" dirty="0"/>
              <a:t>Федеральный орган исполнительной власти</a:t>
            </a:r>
          </a:p>
          <a:p>
            <a:pPr>
              <a:defRPr/>
            </a:pPr>
            <a:endParaRPr lang="ru-RU" sz="1000" b="1" dirty="0"/>
          </a:p>
          <a:p>
            <a:pPr>
              <a:defRPr/>
            </a:pPr>
            <a:r>
              <a:rPr lang="ru-RU" sz="1000" b="1" dirty="0"/>
              <a:t>Министерства</a:t>
            </a:r>
          </a:p>
          <a:p>
            <a:pPr>
              <a:defRPr/>
            </a:pPr>
            <a:r>
              <a:rPr lang="ru-RU" sz="1000" b="1" dirty="0"/>
              <a:t>Федеральные службы</a:t>
            </a:r>
          </a:p>
          <a:p>
            <a:pPr>
              <a:defRPr/>
            </a:pPr>
            <a:r>
              <a:rPr lang="ru-RU" sz="1000" b="1" dirty="0"/>
              <a:t>Федеральные агентства</a:t>
            </a:r>
          </a:p>
          <a:p>
            <a:pPr>
              <a:defRPr/>
            </a:pPr>
            <a:r>
              <a:rPr lang="ru-RU" sz="1000" b="1" dirty="0"/>
              <a:t>Ведомственные метрологические службы</a:t>
            </a:r>
            <a:endParaRPr lang="en-US" sz="1000" b="1" dirty="0"/>
          </a:p>
        </p:txBody>
      </p:sp>
      <p:sp>
        <p:nvSpPr>
          <p:cNvPr id="42" name="Скругленный прямоугольник 41"/>
          <p:cNvSpPr/>
          <p:nvPr/>
        </p:nvSpPr>
        <p:spPr bwMode="auto">
          <a:xfrm>
            <a:off x="3071813" y="4643438"/>
            <a:ext cx="1928812" cy="642937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200" b="1" dirty="0"/>
              <a:t>Метрологическая </a:t>
            </a:r>
            <a:br>
              <a:rPr lang="ru-RU" sz="1200" b="1" dirty="0"/>
            </a:br>
            <a:r>
              <a:rPr lang="ru-RU" sz="1200" b="1" dirty="0"/>
              <a:t>служба</a:t>
            </a:r>
          </a:p>
          <a:p>
            <a:pPr algn="ctr">
              <a:defRPr/>
            </a:pPr>
            <a:r>
              <a:rPr lang="ru-RU" sz="1200" b="1" dirty="0" err="1"/>
              <a:t>Росстандарта</a:t>
            </a:r>
            <a:endParaRPr lang="ru-RU" sz="1200" b="1" dirty="0"/>
          </a:p>
        </p:txBody>
      </p:sp>
      <p:sp>
        <p:nvSpPr>
          <p:cNvPr id="44" name="Скругленный прямоугольник 43"/>
          <p:cNvSpPr/>
          <p:nvPr/>
        </p:nvSpPr>
        <p:spPr bwMode="auto">
          <a:xfrm>
            <a:off x="1590675" y="4643438"/>
            <a:ext cx="1285875" cy="642937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>
              <a:defRPr/>
            </a:pPr>
            <a:r>
              <a:rPr lang="ru-RU" sz="1000" b="1" dirty="0"/>
              <a:t>Национальные метрологические институты</a:t>
            </a:r>
          </a:p>
        </p:txBody>
      </p:sp>
      <p:sp>
        <p:nvSpPr>
          <p:cNvPr id="45" name="Скругленный прямоугольник 44"/>
          <p:cNvSpPr/>
          <p:nvPr/>
        </p:nvSpPr>
        <p:spPr bwMode="auto">
          <a:xfrm>
            <a:off x="5643563" y="4643438"/>
            <a:ext cx="642937" cy="642937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800" rIns="46800" anchor="ctr"/>
          <a:lstStyle/>
          <a:p>
            <a:pPr>
              <a:defRPr/>
            </a:pPr>
            <a:r>
              <a:rPr lang="ru-RU" sz="1100" b="1" dirty="0"/>
              <a:t>ГСССД</a:t>
            </a:r>
          </a:p>
        </p:txBody>
      </p:sp>
      <p:sp>
        <p:nvSpPr>
          <p:cNvPr id="46" name="Скругленный прямоугольник 45"/>
          <p:cNvSpPr/>
          <p:nvPr/>
        </p:nvSpPr>
        <p:spPr bwMode="auto">
          <a:xfrm>
            <a:off x="6429375" y="4643438"/>
            <a:ext cx="642938" cy="642937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800" rIns="46800" anchor="ctr"/>
          <a:lstStyle/>
          <a:p>
            <a:pPr>
              <a:defRPr/>
            </a:pPr>
            <a:r>
              <a:rPr lang="ru-RU" sz="1100" b="1" dirty="0"/>
              <a:t>ГССО</a:t>
            </a:r>
          </a:p>
        </p:txBody>
      </p:sp>
      <p:sp>
        <p:nvSpPr>
          <p:cNvPr id="47" name="Скругленный прямоугольник 46"/>
          <p:cNvSpPr/>
          <p:nvPr/>
        </p:nvSpPr>
        <p:spPr bwMode="auto">
          <a:xfrm>
            <a:off x="7143750" y="4643438"/>
            <a:ext cx="642938" cy="642937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800" rIns="46800" anchor="ctr"/>
          <a:lstStyle/>
          <a:p>
            <a:pPr>
              <a:defRPr/>
            </a:pPr>
            <a:r>
              <a:rPr lang="ru-RU" sz="1100" b="1" dirty="0"/>
              <a:t>ГСВЧ</a:t>
            </a:r>
          </a:p>
        </p:txBody>
      </p:sp>
      <p:sp>
        <p:nvSpPr>
          <p:cNvPr id="48" name="Скругленный прямоугольник 47"/>
          <p:cNvSpPr/>
          <p:nvPr/>
        </p:nvSpPr>
        <p:spPr bwMode="auto">
          <a:xfrm>
            <a:off x="1928813" y="5500688"/>
            <a:ext cx="1285875" cy="576262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 algn="ctr">
              <a:defRPr/>
            </a:pPr>
            <a:r>
              <a:rPr lang="ru-RU" sz="900" b="1" dirty="0"/>
              <a:t>Метрологические службы юридических лиц</a:t>
            </a: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214313" y="6286500"/>
            <a:ext cx="7572375" cy="428625"/>
          </a:xfrm>
          <a:prstGeom prst="rect">
            <a:avLst/>
          </a:prstGeom>
          <a:solidFill>
            <a:srgbClr val="9F5F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800" tIns="108000" rIns="46800" bIns="0" anchor="ctr"/>
          <a:lstStyle/>
          <a:p>
            <a:pPr algn="ctr">
              <a:defRPr/>
            </a:pPr>
            <a:r>
              <a:rPr lang="ru-RU" sz="1600" b="1" baseline="30000">
                <a:solidFill>
                  <a:schemeClr val="bg1"/>
                </a:solidFill>
              </a:rPr>
              <a:t>Средства измерений (более 1,5 млрд шт.); измерительные процессы; </a:t>
            </a:r>
            <a:br>
              <a:rPr lang="ru-RU" sz="1600" b="1" baseline="30000">
                <a:solidFill>
                  <a:schemeClr val="bg1"/>
                </a:solidFill>
              </a:rPr>
            </a:br>
            <a:r>
              <a:rPr lang="ru-RU" sz="1600" b="1" baseline="30000">
                <a:solidFill>
                  <a:schemeClr val="bg1"/>
                </a:solidFill>
              </a:rPr>
              <a:t>деятельность по обеспечению единства измерений</a:t>
            </a:r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>
            <a:off x="3286125" y="5500688"/>
            <a:ext cx="1285875" cy="576262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 algn="ctr">
              <a:defRPr/>
            </a:pPr>
            <a:r>
              <a:rPr lang="ru-RU" sz="900" b="1" dirty="0"/>
              <a:t>Государственные региональные центры метрологии</a:t>
            </a:r>
          </a:p>
        </p:txBody>
      </p:sp>
      <p:sp>
        <p:nvSpPr>
          <p:cNvPr id="53" name="Скругленный прямоугольник 52"/>
          <p:cNvSpPr/>
          <p:nvPr/>
        </p:nvSpPr>
        <p:spPr bwMode="auto">
          <a:xfrm>
            <a:off x="4643438" y="5500688"/>
            <a:ext cx="1428750" cy="576262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 algn="ctr">
              <a:defRPr/>
            </a:pPr>
            <a:r>
              <a:rPr lang="ru-RU" sz="900" b="1"/>
              <a:t>Аккредитиуемые организации </a:t>
            </a:r>
            <a:br>
              <a:rPr lang="ru-RU" sz="900" b="1"/>
            </a:br>
            <a:r>
              <a:rPr lang="ru-RU" sz="900" b="1"/>
              <a:t>в области метрологии</a:t>
            </a:r>
          </a:p>
        </p:txBody>
      </p:sp>
      <p:sp>
        <p:nvSpPr>
          <p:cNvPr id="54" name="Скругленный прямоугольник 53"/>
          <p:cNvSpPr/>
          <p:nvPr/>
        </p:nvSpPr>
        <p:spPr bwMode="auto">
          <a:xfrm>
            <a:off x="142875" y="2000250"/>
            <a:ext cx="1428750" cy="785813"/>
          </a:xfrm>
          <a:prstGeom prst="roundRect">
            <a:avLst/>
          </a:prstGeom>
          <a:solidFill>
            <a:srgbClr val="DDFFD5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Совет по законодательной </a:t>
            </a:r>
            <a:br>
              <a:rPr lang="ru-RU" sz="1000" b="1" dirty="0"/>
            </a:br>
            <a:r>
              <a:rPr lang="ru-RU" sz="1000" b="1" dirty="0"/>
              <a:t>и прикладной метрологии</a:t>
            </a:r>
          </a:p>
        </p:txBody>
      </p:sp>
      <p:sp>
        <p:nvSpPr>
          <p:cNvPr id="55" name="Скругленный прямоугольник 54"/>
          <p:cNvSpPr/>
          <p:nvPr/>
        </p:nvSpPr>
        <p:spPr bwMode="auto">
          <a:xfrm>
            <a:off x="1785938" y="2000250"/>
            <a:ext cx="1571625" cy="785813"/>
          </a:xfrm>
          <a:prstGeom prst="roundRect">
            <a:avLst/>
          </a:prstGeom>
          <a:solidFill>
            <a:srgbClr val="DDFFD5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300" b="1" dirty="0"/>
              <a:t>МИНПРОМТОРГ РОССИИ</a:t>
            </a:r>
          </a:p>
        </p:txBody>
      </p:sp>
      <p:cxnSp>
        <p:nvCxnSpPr>
          <p:cNvPr id="57" name="Прямая со стрелкой 56"/>
          <p:cNvCxnSpPr/>
          <p:nvPr/>
        </p:nvCxnSpPr>
        <p:spPr bwMode="auto">
          <a:xfrm rot="5400000">
            <a:off x="4501357" y="2428081"/>
            <a:ext cx="5715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9" name="Прямая со стрелкой 58"/>
          <p:cNvCxnSpPr/>
          <p:nvPr/>
        </p:nvCxnSpPr>
        <p:spPr bwMode="auto">
          <a:xfrm rot="5400000" flipH="1" flipV="1">
            <a:off x="4715669" y="2428081"/>
            <a:ext cx="5715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Прямая со стрелкой 61"/>
          <p:cNvCxnSpPr/>
          <p:nvPr/>
        </p:nvCxnSpPr>
        <p:spPr bwMode="auto">
          <a:xfrm rot="5400000">
            <a:off x="4358482" y="4001294"/>
            <a:ext cx="85725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6164" name="Группа 140"/>
          <p:cNvGrpSpPr>
            <a:grpSpLocks/>
          </p:cNvGrpSpPr>
          <p:nvPr/>
        </p:nvGrpSpPr>
        <p:grpSpPr bwMode="auto">
          <a:xfrm>
            <a:off x="6500813" y="3286125"/>
            <a:ext cx="1500187" cy="1071563"/>
            <a:chOff x="6357950" y="2571744"/>
            <a:chExt cx="1500198" cy="1071570"/>
          </a:xfrm>
        </p:grpSpPr>
        <p:sp>
          <p:nvSpPr>
            <p:cNvPr id="39" name="Скругленный прямоугольник 38"/>
            <p:cNvSpPr/>
            <p:nvPr/>
          </p:nvSpPr>
          <p:spPr bwMode="auto">
            <a:xfrm>
              <a:off x="6357950" y="2571744"/>
              <a:ext cx="1500198" cy="1071570"/>
            </a:xfrm>
            <a:prstGeom prst="roundRect">
              <a:avLst/>
            </a:prstGeom>
            <a:solidFill>
              <a:srgbClr val="FEF8CA"/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100" b="1" dirty="0"/>
            </a:p>
          </p:txBody>
        </p:sp>
        <p:sp>
          <p:nvSpPr>
            <p:cNvPr id="6213" name="Прямоугольник 138"/>
            <p:cNvSpPr>
              <a:spLocks noChangeArrowheads="1"/>
            </p:cNvSpPr>
            <p:nvPr/>
          </p:nvSpPr>
          <p:spPr bwMode="auto">
            <a:xfrm>
              <a:off x="6429388" y="2571744"/>
              <a:ext cx="1357322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000" b="1"/>
                <a:t>Международные организации</a:t>
              </a:r>
            </a:p>
            <a:p>
              <a:pPr algn="ctr"/>
              <a:endParaRPr lang="ru-RU" sz="1000" b="1"/>
            </a:p>
          </p:txBody>
        </p:sp>
        <p:sp>
          <p:nvSpPr>
            <p:cNvPr id="140" name="Прямоугольник 139"/>
            <p:cNvSpPr/>
            <p:nvPr/>
          </p:nvSpPr>
          <p:spPr>
            <a:xfrm>
              <a:off x="6357958" y="3000372"/>
              <a:ext cx="1500182" cy="553998"/>
            </a:xfrm>
            <a:prstGeom prst="rect">
              <a:avLst/>
            </a:prstGeom>
          </p:spPr>
          <p:txBody>
            <a:bodyPr numCol="2">
              <a:spAutoFit/>
            </a:bodyPr>
            <a:lstStyle/>
            <a:p>
              <a:pPr>
                <a:defRPr/>
              </a:pPr>
              <a:r>
                <a:rPr lang="ru-RU" sz="1000" b="1" dirty="0"/>
                <a:t>МГКМВ</a:t>
              </a:r>
            </a:p>
            <a:p>
              <a:pPr>
                <a:defRPr/>
              </a:pPr>
              <a:r>
                <a:rPr lang="ru-RU" sz="1000" b="1" dirty="0"/>
                <a:t>МОЗМ</a:t>
              </a:r>
            </a:p>
            <a:p>
              <a:pPr>
                <a:defRPr/>
              </a:pPr>
              <a:r>
                <a:rPr lang="ru-RU" sz="1000" b="1" dirty="0"/>
                <a:t>КООМЕТ</a:t>
              </a:r>
            </a:p>
            <a:p>
              <a:pPr>
                <a:defRPr/>
              </a:pPr>
              <a:r>
                <a:rPr lang="ru-RU" sz="1000" b="1" dirty="0"/>
                <a:t>ЕВРОМЕТ</a:t>
              </a:r>
            </a:p>
            <a:p>
              <a:pPr>
                <a:defRPr/>
              </a:pPr>
              <a:r>
                <a:rPr lang="ru-RU" sz="1000" b="1" dirty="0"/>
                <a:t>ИЛАК</a:t>
              </a:r>
            </a:p>
            <a:p>
              <a:pPr>
                <a:defRPr/>
              </a:pPr>
              <a:r>
                <a:rPr lang="ru-RU" sz="1000" b="1" dirty="0"/>
                <a:t>ИСО, МЭК</a:t>
              </a:r>
              <a:endParaRPr lang="ru-RU" sz="1000" dirty="0"/>
            </a:p>
          </p:txBody>
        </p:sp>
      </p:grpSp>
      <p:sp>
        <p:nvSpPr>
          <p:cNvPr id="142" name="Скругленный прямоугольник 141"/>
          <p:cNvSpPr/>
          <p:nvPr/>
        </p:nvSpPr>
        <p:spPr bwMode="auto">
          <a:xfrm>
            <a:off x="6500813" y="1857375"/>
            <a:ext cx="2214562" cy="642938"/>
          </a:xfrm>
          <a:prstGeom prst="roundRect">
            <a:avLst/>
          </a:prstGeom>
          <a:solidFill>
            <a:srgbClr val="DDFFD5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 algn="ctr">
              <a:defRPr/>
            </a:pPr>
            <a:r>
              <a:rPr lang="ru-RU" sz="1300" b="1" dirty="0"/>
              <a:t>МИНЭКОНОМРАЗВИТИЯ </a:t>
            </a:r>
            <a:br>
              <a:rPr lang="ru-RU" sz="1300" b="1" dirty="0"/>
            </a:br>
            <a:r>
              <a:rPr lang="ru-RU" sz="1300" b="1" dirty="0"/>
              <a:t>РОССИИ</a:t>
            </a:r>
          </a:p>
        </p:txBody>
      </p:sp>
      <p:sp>
        <p:nvSpPr>
          <p:cNvPr id="143" name="Скругленный прямоугольник 142"/>
          <p:cNvSpPr/>
          <p:nvPr/>
        </p:nvSpPr>
        <p:spPr bwMode="auto">
          <a:xfrm>
            <a:off x="6500813" y="2714625"/>
            <a:ext cx="2214562" cy="428625"/>
          </a:xfrm>
          <a:prstGeom prst="roundRect">
            <a:avLst/>
          </a:prstGeom>
          <a:solidFill>
            <a:srgbClr val="DDFFD5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 algn="ctr">
              <a:defRPr/>
            </a:pPr>
            <a:r>
              <a:rPr lang="ru-RU" sz="1300" b="1" dirty="0"/>
              <a:t>РОСАККРЕДИТАЦИЯ</a:t>
            </a:r>
          </a:p>
        </p:txBody>
      </p:sp>
      <p:sp>
        <p:nvSpPr>
          <p:cNvPr id="43" name="Rectangle 4"/>
          <p:cNvSpPr txBox="1">
            <a:spLocks noChangeArrowheads="1"/>
          </p:cNvSpPr>
          <p:nvPr/>
        </p:nvSpPr>
        <p:spPr>
          <a:xfrm>
            <a:off x="357188" y="285750"/>
            <a:ext cx="6500812" cy="50165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Структура Российской системы измерений</a:t>
            </a:r>
          </a:p>
        </p:txBody>
      </p:sp>
      <p:cxnSp>
        <p:nvCxnSpPr>
          <p:cNvPr id="51" name="Соединительная линия уступом 50"/>
          <p:cNvCxnSpPr/>
          <p:nvPr/>
        </p:nvCxnSpPr>
        <p:spPr bwMode="auto">
          <a:xfrm flipV="1">
            <a:off x="2357438" y="1571625"/>
            <a:ext cx="1071562" cy="428625"/>
          </a:xfrm>
          <a:prstGeom prst="bentConnector3">
            <a:avLst>
              <a:gd name="adj1" fmla="val -666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1" name="Соединительная линия уступом 60"/>
          <p:cNvCxnSpPr>
            <a:stCxn id="38" idx="1"/>
          </p:cNvCxnSpPr>
          <p:nvPr/>
        </p:nvCxnSpPr>
        <p:spPr bwMode="auto">
          <a:xfrm rot="10800000" flipV="1">
            <a:off x="2571750" y="1785938"/>
            <a:ext cx="857250" cy="214312"/>
          </a:xfrm>
          <a:prstGeom prst="bentConnector3">
            <a:avLst>
              <a:gd name="adj1" fmla="val 100000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Соединительная линия уступом 73"/>
          <p:cNvCxnSpPr/>
          <p:nvPr/>
        </p:nvCxnSpPr>
        <p:spPr bwMode="auto">
          <a:xfrm rot="5400000" flipH="1" flipV="1">
            <a:off x="2378869" y="2969419"/>
            <a:ext cx="642938" cy="285750"/>
          </a:xfrm>
          <a:prstGeom prst="bentConnector3">
            <a:avLst>
              <a:gd name="adj1" fmla="val -370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9" name="Соединительная линия уступом 78"/>
          <p:cNvCxnSpPr/>
          <p:nvPr/>
        </p:nvCxnSpPr>
        <p:spPr bwMode="auto">
          <a:xfrm flipV="1">
            <a:off x="2547938" y="3567113"/>
            <a:ext cx="1857375" cy="428625"/>
          </a:xfrm>
          <a:prstGeom prst="bentConnector3">
            <a:avLst>
              <a:gd name="adj1" fmla="val 100000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Соединительная линия уступом 89"/>
          <p:cNvCxnSpPr>
            <a:stCxn id="55" idx="3"/>
          </p:cNvCxnSpPr>
          <p:nvPr/>
        </p:nvCxnSpPr>
        <p:spPr bwMode="auto">
          <a:xfrm>
            <a:off x="3357563" y="2392363"/>
            <a:ext cx="928687" cy="322262"/>
          </a:xfrm>
          <a:prstGeom prst="bentConnector3">
            <a:avLst>
              <a:gd name="adj1" fmla="val 100256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3" name="Соединительная линия уступом 92"/>
          <p:cNvCxnSpPr/>
          <p:nvPr/>
        </p:nvCxnSpPr>
        <p:spPr bwMode="auto">
          <a:xfrm rot="10800000">
            <a:off x="3357563" y="2571750"/>
            <a:ext cx="642937" cy="142875"/>
          </a:xfrm>
          <a:prstGeom prst="bentConnector3">
            <a:avLst>
              <a:gd name="adj1" fmla="val -1111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0" name="Shape 99"/>
          <p:cNvCxnSpPr>
            <a:stCxn id="42" idx="3"/>
          </p:cNvCxnSpPr>
          <p:nvPr/>
        </p:nvCxnSpPr>
        <p:spPr bwMode="auto">
          <a:xfrm>
            <a:off x="5000625" y="4965700"/>
            <a:ext cx="142875" cy="534988"/>
          </a:xfrm>
          <a:prstGeom prst="bentConnector2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2" name="Прямая со стрелкой 101"/>
          <p:cNvCxnSpPr/>
          <p:nvPr/>
        </p:nvCxnSpPr>
        <p:spPr bwMode="auto">
          <a:xfrm rot="10800000">
            <a:off x="1571625" y="2324100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4" name="Прямая со стрелкой 103"/>
          <p:cNvCxnSpPr/>
          <p:nvPr/>
        </p:nvCxnSpPr>
        <p:spPr bwMode="auto">
          <a:xfrm>
            <a:off x="6072188" y="2857500"/>
            <a:ext cx="428625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108" name="Соединительная линия уступом 107"/>
          <p:cNvCxnSpPr/>
          <p:nvPr/>
        </p:nvCxnSpPr>
        <p:spPr bwMode="auto">
          <a:xfrm rot="10800000" flipV="1">
            <a:off x="2524125" y="3609975"/>
            <a:ext cx="1476375" cy="142875"/>
          </a:xfrm>
          <a:prstGeom prst="bentConnector3">
            <a:avLst>
              <a:gd name="adj1" fmla="val 0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111" name="Прямая со стрелкой 110"/>
          <p:cNvCxnSpPr/>
          <p:nvPr/>
        </p:nvCxnSpPr>
        <p:spPr bwMode="auto">
          <a:xfrm rot="5400000">
            <a:off x="500857" y="5785644"/>
            <a:ext cx="85725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14" name="Прямая со стрелкой 113"/>
          <p:cNvCxnSpPr/>
          <p:nvPr/>
        </p:nvCxnSpPr>
        <p:spPr bwMode="auto">
          <a:xfrm rot="5400000">
            <a:off x="1429544" y="5785644"/>
            <a:ext cx="85725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15" name="Прямая со стрелкой 114"/>
          <p:cNvCxnSpPr/>
          <p:nvPr/>
        </p:nvCxnSpPr>
        <p:spPr bwMode="auto">
          <a:xfrm rot="5400000">
            <a:off x="5715794" y="5785644"/>
            <a:ext cx="85725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16" name="Прямая со стрелкой 115"/>
          <p:cNvCxnSpPr/>
          <p:nvPr/>
        </p:nvCxnSpPr>
        <p:spPr bwMode="auto">
          <a:xfrm rot="5400000">
            <a:off x="6287294" y="5785644"/>
            <a:ext cx="85725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17" name="Прямая со стрелкой 116"/>
          <p:cNvCxnSpPr/>
          <p:nvPr/>
        </p:nvCxnSpPr>
        <p:spPr bwMode="auto">
          <a:xfrm rot="5400000">
            <a:off x="7001669" y="5785644"/>
            <a:ext cx="85725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grpSp>
        <p:nvGrpSpPr>
          <p:cNvPr id="6183" name="Группа 119"/>
          <p:cNvGrpSpPr>
            <a:grpSpLocks/>
          </p:cNvGrpSpPr>
          <p:nvPr/>
        </p:nvGrpSpPr>
        <p:grpSpPr bwMode="auto">
          <a:xfrm>
            <a:off x="7358063" y="2501900"/>
            <a:ext cx="287337" cy="212725"/>
            <a:chOff x="7143768" y="2214554"/>
            <a:chExt cx="215902" cy="571504"/>
          </a:xfrm>
        </p:grpSpPr>
        <p:cxnSp>
          <p:nvCxnSpPr>
            <p:cNvPr id="118" name="Прямая со стрелкой 117"/>
            <p:cNvCxnSpPr/>
            <p:nvPr/>
          </p:nvCxnSpPr>
          <p:spPr bwMode="auto">
            <a:xfrm rot="5400000" flipH="1" flipV="1">
              <a:off x="6858612" y="2499710"/>
              <a:ext cx="571504" cy="119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19" name="Прямая со стрелкой 118"/>
            <p:cNvCxnSpPr/>
            <p:nvPr/>
          </p:nvCxnSpPr>
          <p:spPr bwMode="auto">
            <a:xfrm rot="5400000">
              <a:off x="7073322" y="2499710"/>
              <a:ext cx="571504" cy="119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cxnSp>
        <p:nvCxnSpPr>
          <p:cNvPr id="122" name="Прямая со стрелкой 121"/>
          <p:cNvCxnSpPr/>
          <p:nvPr/>
        </p:nvCxnSpPr>
        <p:spPr bwMode="auto">
          <a:xfrm rot="10800000">
            <a:off x="6072188" y="3429000"/>
            <a:ext cx="4318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4" name="Прямая со стрелкой 123"/>
          <p:cNvCxnSpPr/>
          <p:nvPr/>
        </p:nvCxnSpPr>
        <p:spPr bwMode="auto">
          <a:xfrm>
            <a:off x="1571625" y="2500313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5" name="Shape 124"/>
          <p:cNvCxnSpPr/>
          <p:nvPr/>
        </p:nvCxnSpPr>
        <p:spPr bwMode="auto">
          <a:xfrm rot="10800000" flipV="1">
            <a:off x="2938463" y="4960938"/>
            <a:ext cx="142875" cy="534987"/>
          </a:xfrm>
          <a:prstGeom prst="bentConnector2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8" name="Соединительная линия уступом 177"/>
          <p:cNvCxnSpPr/>
          <p:nvPr/>
        </p:nvCxnSpPr>
        <p:spPr bwMode="auto">
          <a:xfrm>
            <a:off x="6357938" y="1643063"/>
            <a:ext cx="1143000" cy="214312"/>
          </a:xfrm>
          <a:prstGeom prst="bentConnector3">
            <a:avLst>
              <a:gd name="adj1" fmla="val 100000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5" name="Соединительная линия уступом 184"/>
          <p:cNvCxnSpPr/>
          <p:nvPr/>
        </p:nvCxnSpPr>
        <p:spPr bwMode="auto">
          <a:xfrm rot="10800000">
            <a:off x="6357938" y="1500188"/>
            <a:ext cx="1357312" cy="357187"/>
          </a:xfrm>
          <a:prstGeom prst="bentConnector3">
            <a:avLst>
              <a:gd name="adj1" fmla="val -1228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8" name="Прямая со стрелкой 187"/>
          <p:cNvCxnSpPr/>
          <p:nvPr/>
        </p:nvCxnSpPr>
        <p:spPr bwMode="auto">
          <a:xfrm rot="5400000">
            <a:off x="2678907" y="6179344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9" name="Прямая со стрелкой 188"/>
          <p:cNvCxnSpPr/>
          <p:nvPr/>
        </p:nvCxnSpPr>
        <p:spPr bwMode="auto">
          <a:xfrm rot="5400000">
            <a:off x="3893344" y="6179344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0" name="Прямая со стрелкой 189"/>
          <p:cNvCxnSpPr/>
          <p:nvPr/>
        </p:nvCxnSpPr>
        <p:spPr bwMode="auto">
          <a:xfrm rot="5400000">
            <a:off x="2621757" y="5393531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1" name="Прямая со стрелкой 190"/>
          <p:cNvCxnSpPr/>
          <p:nvPr/>
        </p:nvCxnSpPr>
        <p:spPr bwMode="auto">
          <a:xfrm rot="5400000">
            <a:off x="5322094" y="6179344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2" name="Прямая со стрелкой 191"/>
          <p:cNvCxnSpPr/>
          <p:nvPr/>
        </p:nvCxnSpPr>
        <p:spPr bwMode="auto">
          <a:xfrm rot="5400000">
            <a:off x="2464594" y="5393531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193" name="Прямая со стрелкой 192"/>
          <p:cNvCxnSpPr/>
          <p:nvPr/>
        </p:nvCxnSpPr>
        <p:spPr bwMode="auto">
          <a:xfrm rot="5400000">
            <a:off x="3040857" y="5393531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194" name="Прямая со стрелкой 193"/>
          <p:cNvCxnSpPr/>
          <p:nvPr/>
        </p:nvCxnSpPr>
        <p:spPr bwMode="auto">
          <a:xfrm rot="5400000">
            <a:off x="3893344" y="5393531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195" name="Прямая со стрелкой 194"/>
          <p:cNvCxnSpPr/>
          <p:nvPr/>
        </p:nvCxnSpPr>
        <p:spPr bwMode="auto">
          <a:xfrm rot="5400000">
            <a:off x="4750594" y="5393531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196" name="Прямая со стрелкой 195"/>
          <p:cNvCxnSpPr/>
          <p:nvPr/>
        </p:nvCxnSpPr>
        <p:spPr bwMode="auto">
          <a:xfrm rot="5400000">
            <a:off x="5107782" y="6179344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197" name="Прямая со стрелкой 196"/>
          <p:cNvCxnSpPr/>
          <p:nvPr/>
        </p:nvCxnSpPr>
        <p:spPr bwMode="auto">
          <a:xfrm rot="5400000">
            <a:off x="2464594" y="6179344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198" name="Прямая со стрелкой 197"/>
          <p:cNvCxnSpPr/>
          <p:nvPr/>
        </p:nvCxnSpPr>
        <p:spPr bwMode="auto">
          <a:xfrm rot="5400000">
            <a:off x="2393157" y="4536281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9" name="Прямая со стрелкой 198"/>
          <p:cNvCxnSpPr/>
          <p:nvPr/>
        </p:nvCxnSpPr>
        <p:spPr bwMode="auto">
          <a:xfrm rot="5400000">
            <a:off x="3821907" y="4536281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0" name="Прямая со стрелкой 199"/>
          <p:cNvCxnSpPr/>
          <p:nvPr/>
        </p:nvCxnSpPr>
        <p:spPr bwMode="auto">
          <a:xfrm rot="5400000">
            <a:off x="5865019" y="4531519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1" name="Прямая со стрелкой 200"/>
          <p:cNvCxnSpPr/>
          <p:nvPr/>
        </p:nvCxnSpPr>
        <p:spPr bwMode="auto">
          <a:xfrm rot="5400000">
            <a:off x="6607969" y="4536281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Прямая со стрелкой 79"/>
          <p:cNvCxnSpPr/>
          <p:nvPr/>
        </p:nvCxnSpPr>
        <p:spPr bwMode="auto">
          <a:xfrm rot="5400000">
            <a:off x="2104231" y="2877344"/>
            <a:ext cx="180975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4" name="Прямая со стрелкой 83"/>
          <p:cNvCxnSpPr/>
          <p:nvPr/>
        </p:nvCxnSpPr>
        <p:spPr bwMode="auto">
          <a:xfrm rot="5400000">
            <a:off x="7322344" y="4536281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5" name="Прямая со стрелкой 84"/>
          <p:cNvCxnSpPr/>
          <p:nvPr/>
        </p:nvCxnSpPr>
        <p:spPr bwMode="auto">
          <a:xfrm rot="5400000">
            <a:off x="832644" y="4536281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4" name="Прямая соединительная линия 93"/>
          <p:cNvCxnSpPr/>
          <p:nvPr/>
        </p:nvCxnSpPr>
        <p:spPr bwMode="auto">
          <a:xfrm>
            <a:off x="928688" y="4429125"/>
            <a:ext cx="6500812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>
            <a:prstShdw prst="shdw12">
              <a:schemeClr val="bg2">
                <a:alpha val="50000"/>
              </a:schemeClr>
            </a:prstShdw>
          </a:effectLst>
        </p:spPr>
      </p:cxnSp>
      <p:cxnSp>
        <p:nvCxnSpPr>
          <p:cNvPr id="6207" name="Прямая соединительная линия 100"/>
          <p:cNvCxnSpPr>
            <a:cxnSpLocks noChangeShapeType="1"/>
          </p:cNvCxnSpPr>
          <p:nvPr/>
        </p:nvCxnSpPr>
        <p:spPr bwMode="auto">
          <a:xfrm>
            <a:off x="617538" y="3429000"/>
            <a:ext cx="185737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cxnSp>
      <p:cxnSp>
        <p:nvCxnSpPr>
          <p:cNvPr id="6208" name="Прямая соединительная линия 102"/>
          <p:cNvCxnSpPr>
            <a:cxnSpLocks noChangeShapeType="1"/>
          </p:cNvCxnSpPr>
          <p:nvPr/>
        </p:nvCxnSpPr>
        <p:spPr bwMode="auto">
          <a:xfrm>
            <a:off x="6530975" y="3681413"/>
            <a:ext cx="143986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cxnSp>
      <p:cxnSp>
        <p:nvCxnSpPr>
          <p:cNvPr id="70" name="Прямая со стрелкой 69"/>
          <p:cNvCxnSpPr/>
          <p:nvPr/>
        </p:nvCxnSpPr>
        <p:spPr bwMode="auto">
          <a:xfrm>
            <a:off x="6102350" y="2986088"/>
            <a:ext cx="428625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ysDash"/>
            <a:round/>
            <a:headEnd type="arrow" w="med" len="med"/>
            <a:tailEnd type="none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795655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Принятие Федерального закона № 254-ФЗ «О внесении изменений в Федеральный закон «Об обеспечении единства измерений» (вступает в силу с 19.01.2015)</a:t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1325880"/>
          <a:ext cx="7632847" cy="5343480"/>
        </p:xfrm>
        <a:graphic>
          <a:graphicData uri="http://schemas.openxmlformats.org/drawingml/2006/table">
            <a:tbl>
              <a:tblPr/>
              <a:tblGrid>
                <a:gridCol w="3816024"/>
                <a:gridCol w="3816823"/>
              </a:tblGrid>
              <a:tr h="4097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Было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Стало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71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Статья 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31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12) осуществлении деятельности в области гидрометеорологии;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12) осуществлении деятельности в области гидрометеорологии, мониторинга состояния и загрязнения окружающей среды;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2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13) проведении банковских, налоговых и таможенных операций;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13) проведении банковских, налоговых, таможенных операций и таможенного контроля;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2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14) выполнении работ по оценке соответствия промышленной продукции и продукции других видов, а также иных объектов установленным законодательством Российской Федерации обязательным требованиям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14) выполнении работ по оценке соответствия продукции и иных объектов обязательным требованиям в соответствии с законодательством Российской Федерации о техническом регулировании;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5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19) обеспечении безопасности дорожного движения.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665" marR="23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700808"/>
            <a:ext cx="1356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Статья 2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2274838"/>
            <a:ext cx="79563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/>
              <a:t>референтная</a:t>
            </a:r>
            <a:r>
              <a:rPr lang="ru-RU" b="1" i="1" dirty="0"/>
              <a:t> методика (метод) измерений</a:t>
            </a:r>
            <a:r>
              <a:rPr lang="ru-RU" dirty="0"/>
              <a:t> - аттестованная методика (метод) измерений, используемая для оценки правильности результатов измерений, полученных с использованием других методик (методов) измерений одних и тех же величин</a:t>
            </a:r>
            <a:r>
              <a:rPr lang="ru-RU" dirty="0" smtClean="0"/>
              <a:t>;</a:t>
            </a:r>
          </a:p>
          <a:p>
            <a:endParaRPr lang="ru-RU" dirty="0"/>
          </a:p>
          <a:p>
            <a:r>
              <a:rPr lang="ru-RU" b="1" i="1" dirty="0"/>
              <a:t>первичная </a:t>
            </a:r>
            <a:r>
              <a:rPr lang="ru-RU" b="1" i="1" dirty="0" err="1"/>
              <a:t>референтная</a:t>
            </a:r>
            <a:r>
              <a:rPr lang="ru-RU" b="1" i="1" dirty="0"/>
              <a:t> методика (метод) измерений</a:t>
            </a:r>
            <a:r>
              <a:rPr lang="ru-RU" dirty="0"/>
              <a:t> - </a:t>
            </a:r>
            <a:r>
              <a:rPr lang="ru-RU" dirty="0" err="1"/>
              <a:t>референтная</a:t>
            </a:r>
            <a:r>
              <a:rPr lang="ru-RU" dirty="0"/>
              <a:t> методика (метод) измерений, позволяющая получать результаты измерений без их </a:t>
            </a:r>
            <a:r>
              <a:rPr lang="ru-RU" dirty="0" err="1"/>
              <a:t>прослеживаемости</a:t>
            </a:r>
            <a:r>
              <a:rPr lang="ru-RU" dirty="0"/>
              <a:t>. Первичная </a:t>
            </a:r>
            <a:r>
              <a:rPr lang="ru-RU" dirty="0" err="1"/>
              <a:t>референтная</a:t>
            </a:r>
            <a:r>
              <a:rPr lang="ru-RU" dirty="0"/>
              <a:t> методика (метод) измерений, находящаяся в федеральной собственности, является государственной первичной </a:t>
            </a:r>
            <a:r>
              <a:rPr lang="ru-RU" dirty="0" err="1"/>
              <a:t>референтной</a:t>
            </a:r>
            <a:r>
              <a:rPr lang="ru-RU" dirty="0"/>
              <a:t> методикой (методом) измерений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795655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Принятие Федерального закона № 254-ФЗ «О внесении изменений в Федеральный закон «Об обеспечении единства измерений» (вступает в силу с 19.01.2015)</a:t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9750" y="333375"/>
            <a:ext cx="7345363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Разработка 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Порядков в соответствии с ФЗ № 254-ФЗ</a:t>
            </a: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412776"/>
            <a:ext cx="777686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1200"/>
              </a:spcBef>
              <a:buFont typeface="+mj-lt"/>
              <a:buAutoNum type="arabicPeriod"/>
            </a:pPr>
            <a:r>
              <a:rPr lang="ru-RU" sz="1600" b="1" dirty="0" smtClean="0"/>
              <a:t>Порядок аттестации первичных </a:t>
            </a:r>
            <a:r>
              <a:rPr lang="ru-RU" sz="1600" b="1" dirty="0" err="1" smtClean="0"/>
              <a:t>референтных</a:t>
            </a:r>
            <a:r>
              <a:rPr lang="ru-RU" sz="1600" b="1" dirty="0" smtClean="0"/>
              <a:t> методик (методов) измерений, </a:t>
            </a:r>
            <a:r>
              <a:rPr lang="ru-RU" sz="1600" b="1" dirty="0" err="1" smtClean="0"/>
              <a:t>референтных</a:t>
            </a:r>
            <a:r>
              <a:rPr lang="ru-RU" sz="1600" b="1" dirty="0" smtClean="0"/>
              <a:t> методик </a:t>
            </a:r>
            <a:r>
              <a:rPr lang="ru-RU" sz="1600" b="1" dirty="0" smtClean="0"/>
              <a:t>(методов) измерений и методик (методов) измерений и их </a:t>
            </a:r>
            <a:r>
              <a:rPr lang="ru-RU" sz="1600" b="1" dirty="0" smtClean="0"/>
              <a:t>применения (Минпромторг России)</a:t>
            </a:r>
          </a:p>
          <a:p>
            <a:pPr marL="342900" indent="-342900" algn="just">
              <a:spcBef>
                <a:spcPts val="1200"/>
              </a:spcBef>
              <a:buFont typeface="+mj-lt"/>
              <a:buAutoNum type="arabicPeriod"/>
            </a:pPr>
            <a:r>
              <a:rPr lang="ru-RU" sz="1600" b="1" dirty="0" smtClean="0"/>
              <a:t>Порядок отнесения технических средств к техническим системам и устройствам </a:t>
            </a:r>
            <a:r>
              <a:rPr lang="ru-RU" sz="1600" b="1" dirty="0" smtClean="0"/>
              <a:t>с измерительными функциями </a:t>
            </a:r>
            <a:r>
              <a:rPr lang="ru-RU" sz="1600" b="1" dirty="0" smtClean="0"/>
              <a:t>(Минпромторг России)</a:t>
            </a:r>
            <a:endParaRPr lang="ru-RU" sz="1600" b="1" dirty="0" smtClean="0"/>
          </a:p>
          <a:p>
            <a:pPr marL="342900" indent="-342900" algn="just">
              <a:spcBef>
                <a:spcPts val="1200"/>
              </a:spcBef>
              <a:buFont typeface="+mj-lt"/>
              <a:buAutoNum type="arabicPeriod"/>
            </a:pPr>
            <a:r>
              <a:rPr lang="ru-RU" sz="1600" b="1" dirty="0" smtClean="0"/>
              <a:t>Форма свидетельств </a:t>
            </a:r>
            <a:r>
              <a:rPr lang="ru-RU" sz="1600" b="1" dirty="0" smtClean="0"/>
              <a:t>об утверждении типа стандартных образцов или типа средств </a:t>
            </a:r>
            <a:r>
              <a:rPr lang="ru-RU" sz="1600" b="1" dirty="0" smtClean="0"/>
              <a:t>измерений </a:t>
            </a:r>
            <a:r>
              <a:rPr lang="ru-RU" sz="1600" b="1" dirty="0" smtClean="0"/>
              <a:t>(Минпромторг России)</a:t>
            </a:r>
            <a:endParaRPr lang="ru-RU" sz="1600" b="1" dirty="0" smtClean="0"/>
          </a:p>
          <a:p>
            <a:pPr marL="342900" indent="-342900" algn="just">
              <a:spcBef>
                <a:spcPts val="1200"/>
              </a:spcBef>
              <a:buFont typeface="+mj-lt"/>
              <a:buAutoNum type="arabicPeriod"/>
            </a:pPr>
            <a:r>
              <a:rPr lang="ru-RU" sz="1600" b="1" dirty="0" smtClean="0"/>
              <a:t>Порядок признания результатов калибровки при поверке средств измерений </a:t>
            </a:r>
            <a:r>
              <a:rPr lang="ru-RU" sz="1600" b="1" dirty="0" smtClean="0"/>
              <a:t>в сфере </a:t>
            </a:r>
            <a:r>
              <a:rPr lang="ru-RU" sz="1600" b="1" dirty="0" smtClean="0"/>
              <a:t>государственного регулирования обеспечения единства измерений и требования к </a:t>
            </a:r>
            <a:r>
              <a:rPr lang="ru-RU" sz="1600" b="1" dirty="0" smtClean="0"/>
              <a:t>содержанию сертификата </a:t>
            </a:r>
            <a:r>
              <a:rPr lang="ru-RU" sz="1600" b="1" dirty="0" smtClean="0"/>
              <a:t>калибровки, включая </a:t>
            </a:r>
            <a:r>
              <a:rPr lang="ru-RU" sz="1600" b="1" dirty="0" err="1" smtClean="0"/>
              <a:t>прослеживаемость</a:t>
            </a:r>
            <a:r>
              <a:rPr lang="ru-RU" sz="1600" b="1" dirty="0" smtClean="0"/>
              <a:t> (Правительство Российской Федерации)</a:t>
            </a:r>
          </a:p>
          <a:p>
            <a:pPr marL="342900" indent="-342900" algn="just">
              <a:spcBef>
                <a:spcPts val="1200"/>
              </a:spcBef>
              <a:buFont typeface="+mj-lt"/>
              <a:buAutoNum type="arabicPeriod"/>
            </a:pPr>
            <a:r>
              <a:rPr lang="ru-RU" sz="1600" b="1" dirty="0" smtClean="0"/>
              <a:t>Государственные региональные центры метрологии в пределах </a:t>
            </a:r>
            <a:r>
              <a:rPr lang="ru-RU" sz="1600" b="1" dirty="0" smtClean="0"/>
              <a:t>установленного государственного </a:t>
            </a:r>
            <a:r>
              <a:rPr lang="ru-RU" sz="1600" b="1" dirty="0" smtClean="0"/>
              <a:t>задания оказывают 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осударственные</a:t>
            </a:r>
            <a:r>
              <a:rPr lang="ru-RU" sz="1600" b="1" dirty="0" smtClean="0"/>
              <a:t> </a:t>
            </a:r>
            <a:r>
              <a:rPr lang="ru-RU" sz="1600" b="1" dirty="0" smtClean="0"/>
              <a:t>услуги и (или) выполняют работы в </a:t>
            </a:r>
            <a:r>
              <a:rPr lang="ru-RU" sz="1600" b="1" dirty="0" smtClean="0"/>
              <a:t>области обеспечения </a:t>
            </a:r>
            <a:r>
              <a:rPr lang="ru-RU" sz="1600" b="1" dirty="0" smtClean="0"/>
              <a:t>единства измерений для граждан и юридических лиц за плату по регулируемым ценам </a:t>
            </a:r>
            <a:r>
              <a:rPr lang="ru-RU" sz="1600" b="1" dirty="0" smtClean="0"/>
              <a:t>в порядке</a:t>
            </a:r>
            <a:r>
              <a:rPr lang="ru-RU" sz="1600" b="1" dirty="0" smtClean="0"/>
              <a:t>, установленном Правительством Российской Федерации, и на одинаковых при оказании одних </a:t>
            </a:r>
            <a:r>
              <a:rPr lang="ru-RU" sz="1600" b="1" dirty="0" smtClean="0"/>
              <a:t>и тех </a:t>
            </a:r>
            <a:r>
              <a:rPr lang="ru-RU" sz="1600" b="1" dirty="0" smtClean="0"/>
              <a:t>же услуг условиях.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4"/>
          <p:cNvSpPr>
            <a:spLocks noChangeArrowheads="1"/>
          </p:cNvSpPr>
          <p:nvPr/>
        </p:nvSpPr>
        <p:spPr bwMode="auto">
          <a:xfrm>
            <a:off x="1043608" y="2996952"/>
            <a:ext cx="6337300" cy="124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200" b="1" dirty="0">
              <a:solidFill>
                <a:srgbClr val="000099"/>
              </a:solidFill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БЛАГОДАРЮ ЗА ВНИМАНИЕ!</a:t>
            </a:r>
            <a:r>
              <a:rPr lang="ru-RU" sz="19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9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900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28625" y="63500"/>
            <a:ext cx="75723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Эталонная база Российской Федерации</a:t>
            </a:r>
          </a:p>
        </p:txBody>
      </p:sp>
      <p:sp>
        <p:nvSpPr>
          <p:cNvPr id="7171" name="Line 27"/>
          <p:cNvSpPr>
            <a:spLocks noChangeShapeType="1"/>
          </p:cNvSpPr>
          <p:nvPr/>
        </p:nvSpPr>
        <p:spPr bwMode="auto">
          <a:xfrm>
            <a:off x="82550" y="5116513"/>
            <a:ext cx="8637588" cy="0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Line 26"/>
          <p:cNvSpPr>
            <a:spLocks noChangeShapeType="1"/>
          </p:cNvSpPr>
          <p:nvPr/>
        </p:nvSpPr>
        <p:spPr bwMode="auto">
          <a:xfrm>
            <a:off x="179388" y="3867150"/>
            <a:ext cx="8324850" cy="0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3" name="AutoShape 4"/>
          <p:cNvSpPr>
            <a:spLocks noChangeArrowheads="1"/>
          </p:cNvSpPr>
          <p:nvPr/>
        </p:nvSpPr>
        <p:spPr bwMode="auto">
          <a:xfrm>
            <a:off x="1250950" y="1343025"/>
            <a:ext cx="5245100" cy="4498975"/>
          </a:xfrm>
          <a:prstGeom prst="triangle">
            <a:avLst>
              <a:gd name="adj" fmla="val 50000"/>
            </a:avLst>
          </a:prstGeom>
          <a:solidFill>
            <a:srgbClr val="C42308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4" name="Text Box 5"/>
          <p:cNvSpPr txBox="1">
            <a:spLocks noChangeArrowheads="1"/>
          </p:cNvSpPr>
          <p:nvPr/>
        </p:nvSpPr>
        <p:spPr bwMode="auto">
          <a:xfrm>
            <a:off x="2944813" y="2774950"/>
            <a:ext cx="18732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>
                <a:solidFill>
                  <a:srgbClr val="FFFFFF"/>
                </a:solidFill>
              </a:rPr>
              <a:t>Государственные </a:t>
            </a:r>
          </a:p>
          <a:p>
            <a:pPr algn="ctr"/>
            <a:r>
              <a:rPr lang="ru-RU" sz="1400" b="1">
                <a:solidFill>
                  <a:srgbClr val="FFFFFF"/>
                </a:solidFill>
              </a:rPr>
              <a:t>первичные  эталоны единиц величин</a:t>
            </a:r>
            <a:endParaRPr lang="ru-RU" sz="1400"/>
          </a:p>
        </p:txBody>
      </p:sp>
      <p:sp>
        <p:nvSpPr>
          <p:cNvPr id="7175" name="Line 6"/>
          <p:cNvSpPr>
            <a:spLocks noChangeShapeType="1"/>
          </p:cNvSpPr>
          <p:nvPr/>
        </p:nvSpPr>
        <p:spPr bwMode="auto">
          <a:xfrm flipV="1">
            <a:off x="2408238" y="3859213"/>
            <a:ext cx="2959100" cy="12700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6" name="Text Box 7"/>
          <p:cNvSpPr txBox="1">
            <a:spLocks noChangeArrowheads="1"/>
          </p:cNvSpPr>
          <p:nvPr/>
        </p:nvSpPr>
        <p:spPr bwMode="auto">
          <a:xfrm>
            <a:off x="2417763" y="4014788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n-US" sz="1400" b="1">
                <a:solidFill>
                  <a:srgbClr val="FFFFFF"/>
                </a:solidFill>
              </a:rPr>
              <a:t> </a:t>
            </a:r>
            <a:r>
              <a:rPr lang="ru-RU" sz="1400" b="1">
                <a:solidFill>
                  <a:srgbClr val="FFFFFF"/>
                </a:solidFill>
              </a:rPr>
              <a:t>Государственные эталоны единиц величин</a:t>
            </a:r>
            <a:endParaRPr lang="ru-RU" sz="2100" b="1">
              <a:solidFill>
                <a:srgbClr val="FFFFFF"/>
              </a:solidFill>
            </a:endParaRPr>
          </a:p>
        </p:txBody>
      </p:sp>
      <p:sp>
        <p:nvSpPr>
          <p:cNvPr id="7177" name="Line 8"/>
          <p:cNvSpPr>
            <a:spLocks noChangeShapeType="1"/>
          </p:cNvSpPr>
          <p:nvPr/>
        </p:nvSpPr>
        <p:spPr bwMode="auto">
          <a:xfrm>
            <a:off x="1679575" y="5121275"/>
            <a:ext cx="4402138" cy="1588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8" name="Text Box 9"/>
          <p:cNvSpPr txBox="1">
            <a:spLocks noChangeArrowheads="1"/>
          </p:cNvSpPr>
          <p:nvPr/>
        </p:nvSpPr>
        <p:spPr bwMode="auto">
          <a:xfrm>
            <a:off x="2016125" y="5146675"/>
            <a:ext cx="3763963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>
                <a:solidFill>
                  <a:srgbClr val="FFFFFF"/>
                </a:solidFill>
              </a:rPr>
              <a:t>Эталоны юридических лиц</a:t>
            </a:r>
            <a:endParaRPr lang="ru-RU" sz="1400"/>
          </a:p>
        </p:txBody>
      </p:sp>
      <p:sp>
        <p:nvSpPr>
          <p:cNvPr id="7179" name="AutoShape 11"/>
          <p:cNvSpPr>
            <a:spLocks noChangeArrowheads="1"/>
          </p:cNvSpPr>
          <p:nvPr/>
        </p:nvSpPr>
        <p:spPr bwMode="auto">
          <a:xfrm>
            <a:off x="3540125" y="5891213"/>
            <a:ext cx="736600" cy="396875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8C1906"/>
              </a:gs>
              <a:gs pos="100000">
                <a:srgbClr val="C42308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300413" y="3478213"/>
            <a:ext cx="1163637" cy="325437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600" b="1">
                <a:solidFill>
                  <a:srgbClr val="003399"/>
                </a:solidFill>
              </a:rPr>
              <a:t>15</a:t>
            </a:r>
            <a:r>
              <a:rPr lang="ru-RU" sz="1600" b="1">
                <a:solidFill>
                  <a:srgbClr val="003399"/>
                </a:solidFill>
              </a:rPr>
              <a:t>7</a:t>
            </a:r>
            <a:endParaRPr lang="ru-RU" sz="1600">
              <a:solidFill>
                <a:srgbClr val="003399"/>
              </a:solidFill>
            </a:endParaRPr>
          </a:p>
          <a:p>
            <a:pPr algn="ctr"/>
            <a:endParaRPr lang="ru-RU" sz="1600">
              <a:solidFill>
                <a:srgbClr val="003399"/>
              </a:solidFill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571750" y="4525963"/>
            <a:ext cx="2643188" cy="373062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99"/>
                </a:solidFill>
              </a:rPr>
              <a:t>Более 12 0</a:t>
            </a:r>
            <a:r>
              <a:rPr lang="en-US" sz="1600" b="1">
                <a:solidFill>
                  <a:srgbClr val="003399"/>
                </a:solidFill>
              </a:rPr>
              <a:t>00</a:t>
            </a:r>
            <a:endParaRPr lang="ru-RU" sz="1600">
              <a:solidFill>
                <a:srgbClr val="003399"/>
              </a:solidFill>
            </a:endParaRPr>
          </a:p>
          <a:p>
            <a:pPr algn="ctr"/>
            <a:endParaRPr lang="ru-RU" sz="1600">
              <a:solidFill>
                <a:srgbClr val="003399"/>
              </a:solidFill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2286000" y="5465763"/>
            <a:ext cx="3571875" cy="32385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99"/>
                </a:solidFill>
              </a:rPr>
              <a:t>Более 100 000</a:t>
            </a:r>
          </a:p>
          <a:p>
            <a:pPr algn="ctr"/>
            <a:endParaRPr lang="ru-RU" sz="1600">
              <a:solidFill>
                <a:srgbClr val="003399"/>
              </a:solidFill>
            </a:endParaRPr>
          </a:p>
        </p:txBody>
      </p:sp>
      <p:sp>
        <p:nvSpPr>
          <p:cNvPr id="7183" name="Text Box 16"/>
          <p:cNvSpPr txBox="1">
            <a:spLocks noChangeArrowheads="1"/>
          </p:cNvSpPr>
          <p:nvPr/>
        </p:nvSpPr>
        <p:spPr bwMode="auto">
          <a:xfrm>
            <a:off x="107950" y="2536825"/>
            <a:ext cx="1935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42308"/>
                </a:solidFill>
              </a:rPr>
              <a:t>РОССТАНДАРТ</a:t>
            </a:r>
          </a:p>
        </p:txBody>
      </p:sp>
      <p:sp>
        <p:nvSpPr>
          <p:cNvPr id="7184" name="Text Box 17"/>
          <p:cNvSpPr txBox="1">
            <a:spLocks noChangeArrowheads="1"/>
          </p:cNvSpPr>
          <p:nvPr/>
        </p:nvSpPr>
        <p:spPr bwMode="auto">
          <a:xfrm>
            <a:off x="5435600" y="1304925"/>
            <a:ext cx="3635375" cy="641350"/>
          </a:xfrm>
          <a:prstGeom prst="rect">
            <a:avLst/>
          </a:prstGeom>
          <a:solidFill>
            <a:srgbClr val="FFF6D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3399"/>
                </a:solidFill>
              </a:rPr>
              <a:t>Государственные научные метрологические институты</a:t>
            </a:r>
            <a:r>
              <a:rPr lang="en-US" b="1">
                <a:solidFill>
                  <a:srgbClr val="003399"/>
                </a:solidFill>
              </a:rPr>
              <a:t>:</a:t>
            </a:r>
            <a:endParaRPr lang="ru-RU" b="1">
              <a:solidFill>
                <a:srgbClr val="003399"/>
              </a:solidFill>
            </a:endParaRPr>
          </a:p>
        </p:txBody>
      </p:sp>
      <p:sp>
        <p:nvSpPr>
          <p:cNvPr id="7185" name="Text Box 18"/>
          <p:cNvSpPr txBox="1">
            <a:spLocks noChangeArrowheads="1"/>
          </p:cNvSpPr>
          <p:nvPr/>
        </p:nvSpPr>
        <p:spPr bwMode="auto">
          <a:xfrm>
            <a:off x="5483225" y="1957388"/>
            <a:ext cx="3563938" cy="1793875"/>
          </a:xfrm>
          <a:prstGeom prst="rect">
            <a:avLst/>
          </a:prstGeom>
          <a:solidFill>
            <a:srgbClr val="FFF6D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3399"/>
                </a:solidFill>
              </a:rPr>
              <a:t>ФГУП «ВНИИМ </a:t>
            </a:r>
            <a:r>
              <a:rPr lang="en-US" sz="1400" b="1">
                <a:solidFill>
                  <a:srgbClr val="003399"/>
                </a:solidFill>
              </a:rPr>
              <a:t/>
            </a:r>
            <a:br>
              <a:rPr lang="en-US" sz="1400" b="1">
                <a:solidFill>
                  <a:srgbClr val="003399"/>
                </a:solidFill>
              </a:rPr>
            </a:br>
            <a:r>
              <a:rPr lang="ru-RU" sz="1400" b="1">
                <a:solidFill>
                  <a:srgbClr val="003399"/>
                </a:solidFill>
              </a:rPr>
              <a:t>им. Д.И. Менделеева» </a:t>
            </a:r>
          </a:p>
          <a:p>
            <a:r>
              <a:rPr lang="ru-RU" sz="1400" b="1">
                <a:solidFill>
                  <a:srgbClr val="003399"/>
                </a:solidFill>
              </a:rPr>
              <a:t>ФГУП «ВНИИФТРИ» </a:t>
            </a:r>
          </a:p>
          <a:p>
            <a:r>
              <a:rPr lang="ru-RU" sz="1400" b="1">
                <a:solidFill>
                  <a:srgbClr val="003399"/>
                </a:solidFill>
              </a:rPr>
              <a:t>ФГУП «ВНИИОФИ»</a:t>
            </a:r>
          </a:p>
          <a:p>
            <a:r>
              <a:rPr lang="ru-RU" sz="1400" b="1">
                <a:solidFill>
                  <a:srgbClr val="003399"/>
                </a:solidFill>
              </a:rPr>
              <a:t>ФГУП «УНИИМ»</a:t>
            </a:r>
          </a:p>
          <a:p>
            <a:r>
              <a:rPr lang="ru-RU" sz="1400" b="1">
                <a:solidFill>
                  <a:srgbClr val="003399"/>
                </a:solidFill>
              </a:rPr>
              <a:t>ФГУП «ВНИИМС» </a:t>
            </a:r>
          </a:p>
          <a:p>
            <a:r>
              <a:rPr lang="ru-RU" sz="1400" b="1">
                <a:solidFill>
                  <a:srgbClr val="003399"/>
                </a:solidFill>
              </a:rPr>
              <a:t>ФГУП «ВНИИР»</a:t>
            </a:r>
          </a:p>
          <a:p>
            <a:r>
              <a:rPr lang="ru-RU" sz="1400" b="1">
                <a:solidFill>
                  <a:srgbClr val="003399"/>
                </a:solidFill>
              </a:rPr>
              <a:t>ФГУП «СНИИМ»</a:t>
            </a:r>
          </a:p>
        </p:txBody>
      </p:sp>
      <p:sp>
        <p:nvSpPr>
          <p:cNvPr id="7186" name="Text Box 23"/>
          <p:cNvSpPr txBox="1">
            <a:spLocks noChangeArrowheads="1"/>
          </p:cNvSpPr>
          <p:nvPr/>
        </p:nvSpPr>
        <p:spPr bwMode="auto">
          <a:xfrm>
            <a:off x="5808663" y="3898900"/>
            <a:ext cx="3240087" cy="581025"/>
          </a:xfrm>
          <a:prstGeom prst="rect">
            <a:avLst/>
          </a:prstGeom>
          <a:solidFill>
            <a:srgbClr val="FFF6D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003399"/>
                </a:solidFill>
              </a:rPr>
              <a:t>Центры стандартизации </a:t>
            </a:r>
            <a:br>
              <a:rPr lang="ru-RU" sz="1600" b="1">
                <a:solidFill>
                  <a:srgbClr val="003399"/>
                </a:solidFill>
              </a:rPr>
            </a:br>
            <a:r>
              <a:rPr lang="ru-RU" sz="1600" b="1">
                <a:solidFill>
                  <a:srgbClr val="003399"/>
                </a:solidFill>
              </a:rPr>
              <a:t>и метрологии Росстандарта</a:t>
            </a:r>
            <a:r>
              <a:rPr lang="ru-RU" sz="1600">
                <a:solidFill>
                  <a:srgbClr val="003399"/>
                </a:solidFill>
              </a:rPr>
              <a:t>  </a:t>
            </a:r>
            <a:endParaRPr lang="ru-RU" sz="1600" b="1">
              <a:solidFill>
                <a:srgbClr val="003399"/>
              </a:solidFill>
            </a:endParaRPr>
          </a:p>
        </p:txBody>
      </p:sp>
      <p:sp>
        <p:nvSpPr>
          <p:cNvPr id="7187" name="Text Box 24"/>
          <p:cNvSpPr txBox="1">
            <a:spLocks noChangeArrowheads="1"/>
          </p:cNvSpPr>
          <p:nvPr/>
        </p:nvSpPr>
        <p:spPr bwMode="auto">
          <a:xfrm>
            <a:off x="6275388" y="4500563"/>
            <a:ext cx="2760662" cy="581025"/>
          </a:xfrm>
          <a:prstGeom prst="rect">
            <a:avLst/>
          </a:prstGeom>
          <a:solidFill>
            <a:srgbClr val="FFF6D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003399"/>
                </a:solidFill>
              </a:rPr>
              <a:t>Метрологическая служба Минобороны России</a:t>
            </a:r>
          </a:p>
        </p:txBody>
      </p:sp>
      <p:sp>
        <p:nvSpPr>
          <p:cNvPr id="7188" name="Text Box 19"/>
          <p:cNvSpPr txBox="1">
            <a:spLocks noChangeArrowheads="1"/>
          </p:cNvSpPr>
          <p:nvPr/>
        </p:nvSpPr>
        <p:spPr bwMode="auto">
          <a:xfrm>
            <a:off x="0" y="3822700"/>
            <a:ext cx="1735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rgbClr val="C42308"/>
                </a:solidFill>
              </a:rPr>
              <a:t>РОССТАНДАРТ</a:t>
            </a:r>
            <a:endParaRPr lang="ru-RU" b="1">
              <a:solidFill>
                <a:srgbClr val="C42308"/>
              </a:solidFill>
            </a:endParaRPr>
          </a:p>
        </p:txBody>
      </p:sp>
      <p:sp>
        <p:nvSpPr>
          <p:cNvPr id="7189" name="Text Box 22"/>
          <p:cNvSpPr txBox="1">
            <a:spLocks noChangeArrowheads="1"/>
          </p:cNvSpPr>
          <p:nvPr/>
        </p:nvSpPr>
        <p:spPr bwMode="auto">
          <a:xfrm>
            <a:off x="71438" y="4394200"/>
            <a:ext cx="21669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C42308"/>
                </a:solidFill>
              </a:rPr>
              <a:t>Минобороны</a:t>
            </a:r>
            <a:r>
              <a:rPr lang="ru-RU" b="1">
                <a:solidFill>
                  <a:srgbClr val="C42308"/>
                </a:solidFill>
              </a:rPr>
              <a:t/>
            </a:r>
            <a:br>
              <a:rPr lang="ru-RU" b="1">
                <a:solidFill>
                  <a:srgbClr val="C42308"/>
                </a:solidFill>
              </a:rPr>
            </a:br>
            <a:r>
              <a:rPr lang="ru-RU" sz="1600" b="1">
                <a:solidFill>
                  <a:srgbClr val="C42308"/>
                </a:solidFill>
              </a:rPr>
              <a:t>России</a:t>
            </a:r>
            <a:endParaRPr lang="ru-RU" b="1">
              <a:solidFill>
                <a:srgbClr val="C42308"/>
              </a:solidFill>
            </a:endParaRPr>
          </a:p>
        </p:txBody>
      </p:sp>
      <p:sp>
        <p:nvSpPr>
          <p:cNvPr id="7190" name="Text Box 10"/>
          <p:cNvSpPr txBox="1">
            <a:spLocks noChangeArrowheads="1"/>
          </p:cNvSpPr>
          <p:nvPr/>
        </p:nvSpPr>
        <p:spPr bwMode="auto">
          <a:xfrm>
            <a:off x="1255713" y="6323013"/>
            <a:ext cx="5245100" cy="534987"/>
          </a:xfrm>
          <a:prstGeom prst="rect">
            <a:avLst/>
          </a:prstGeom>
          <a:solidFill>
            <a:srgbClr val="0000FF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 b="1">
                <a:solidFill>
                  <a:schemeClr val="bg1"/>
                </a:solidFill>
              </a:rPr>
              <a:t>Рабочие средства измерений</a:t>
            </a:r>
          </a:p>
          <a:p>
            <a:pPr algn="ctr"/>
            <a:r>
              <a:rPr lang="ru-RU" sz="1400" b="1">
                <a:solidFill>
                  <a:schemeClr val="bg1"/>
                </a:solidFill>
              </a:rPr>
              <a:t>(более 1,5 млрд)</a:t>
            </a:r>
            <a:endParaRPr lang="ru-RU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4925" y="274638"/>
            <a:ext cx="857885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z="2800" b="1" dirty="0" smtClean="0">
                <a:solidFill>
                  <a:srgbClr val="003399"/>
                </a:solidFill>
                <a:latin typeface="Times New Roman" pitchFamily="18" charset="0"/>
              </a:rPr>
              <a:t>Динамика возраста эталонной базы</a:t>
            </a:r>
          </a:p>
        </p:txBody>
      </p:sp>
      <p:graphicFrame>
        <p:nvGraphicFramePr>
          <p:cNvPr id="2050" name="Object 9"/>
          <p:cNvGraphicFramePr>
            <a:graphicFrameLocks noGrp="1" noChangeAspect="1"/>
          </p:cNvGraphicFramePr>
          <p:nvPr>
            <p:ph idx="4294967295"/>
          </p:nvPr>
        </p:nvGraphicFramePr>
        <p:xfrm>
          <a:off x="123825" y="2060575"/>
          <a:ext cx="8264525" cy="4189413"/>
        </p:xfrm>
        <a:graphic>
          <a:graphicData uri="http://schemas.openxmlformats.org/presentationml/2006/ole">
            <p:oleObj spid="_x0000_s1026" name="Диаграмма" r:id="rId4" imgW="5486400" imgH="2781402" progId="Excel.Sheet.8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332656"/>
            <a:ext cx="7721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kern="0" dirty="0" smtClean="0">
                <a:solidFill>
                  <a:srgbClr val="003399"/>
                </a:solidFill>
                <a:latin typeface="Times New Roman" pitchFamily="18" charset="0"/>
                <a:ea typeface="+mj-ea"/>
                <a:cs typeface="+mj-cs"/>
              </a:rPr>
              <a:t>Утверждение первичных эталонов в 2014 году</a:t>
            </a:r>
            <a:endParaRPr lang="ru-RU" dirty="0"/>
          </a:p>
        </p:txBody>
      </p:sp>
      <p:sp>
        <p:nvSpPr>
          <p:cNvPr id="8" name="Прямоугольник 2"/>
          <p:cNvSpPr>
            <a:spLocks noChangeArrowheads="1"/>
          </p:cNvSpPr>
          <p:nvPr/>
        </p:nvSpPr>
        <p:spPr bwMode="auto">
          <a:xfrm>
            <a:off x="251520" y="1628800"/>
            <a:ext cx="7720012" cy="490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Всего: 17 эталонов</a:t>
            </a: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Совершенствование: 10 эталонов</a:t>
            </a: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Утверждение: 7 эталонов</a:t>
            </a:r>
          </a:p>
          <a:p>
            <a:pPr marL="762000" indent="-342900">
              <a:spcBef>
                <a:spcPts val="600"/>
              </a:spcBef>
            </a:pPr>
            <a:endParaRPr lang="ru-RU" sz="2400" b="1" dirty="0" smtClean="0">
              <a:solidFill>
                <a:srgbClr val="003399"/>
              </a:solidFill>
            </a:endParaRP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Институты:</a:t>
            </a: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ВНИИМ – 5 (6) </a:t>
            </a:r>
            <a:r>
              <a:rPr lang="ru-RU" sz="2400" b="1" dirty="0" smtClean="0">
                <a:solidFill>
                  <a:srgbClr val="003399"/>
                </a:solidFill>
              </a:rPr>
              <a:t>эталонов</a:t>
            </a:r>
            <a:endParaRPr lang="ru-RU" sz="2400" b="1" dirty="0" smtClean="0">
              <a:solidFill>
                <a:srgbClr val="003399"/>
              </a:solidFill>
            </a:endParaRP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ВНИИФТРИ </a:t>
            </a:r>
            <a:r>
              <a:rPr lang="ru-RU" sz="2400" b="1" dirty="0" smtClean="0">
                <a:solidFill>
                  <a:srgbClr val="003399"/>
                </a:solidFill>
              </a:rPr>
              <a:t>– 6 эталонов</a:t>
            </a:r>
            <a:endParaRPr lang="ru-RU" sz="2400" b="1" dirty="0" smtClean="0">
              <a:solidFill>
                <a:srgbClr val="003399"/>
              </a:solidFill>
            </a:endParaRP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УНИИМ – 2 эталона</a:t>
            </a: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ВНИИОФИ </a:t>
            </a:r>
            <a:r>
              <a:rPr lang="ru-RU" sz="2400" b="1" dirty="0" smtClean="0">
                <a:solidFill>
                  <a:srgbClr val="003399"/>
                </a:solidFill>
              </a:rPr>
              <a:t>– 2 </a:t>
            </a:r>
            <a:r>
              <a:rPr lang="ru-RU" sz="2400" b="1" dirty="0" smtClean="0">
                <a:solidFill>
                  <a:srgbClr val="003399"/>
                </a:solidFill>
              </a:rPr>
              <a:t>эталона</a:t>
            </a:r>
            <a:endParaRPr lang="ru-RU" sz="2400" b="1" dirty="0" smtClean="0">
              <a:solidFill>
                <a:srgbClr val="003399"/>
              </a:solidFill>
            </a:endParaRP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ВНИИМС – 1 эталон</a:t>
            </a:r>
            <a:endParaRPr lang="ru-RU" sz="2400" b="1" dirty="0">
              <a:solidFill>
                <a:srgbClr val="003399"/>
              </a:solidFill>
            </a:endParaRPr>
          </a:p>
          <a:p>
            <a:pPr marL="762000" indent="-342900">
              <a:buFont typeface="Arial Narrow" pitchFamily="34" charset="0"/>
              <a:buAutoNum type="arabicPeriod"/>
            </a:pPr>
            <a:endParaRPr lang="ru-RU" sz="2800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0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23850" y="274638"/>
            <a:ext cx="8229600" cy="6334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z="2800" b="1" smtClean="0">
                <a:solidFill>
                  <a:srgbClr val="003399"/>
                </a:solidFill>
                <a:latin typeface="Times New Roman" pitchFamily="18" charset="0"/>
              </a:rPr>
              <a:t>Количество строк </a:t>
            </a:r>
            <a:r>
              <a:rPr lang="en-US" sz="2800" b="1" smtClean="0">
                <a:solidFill>
                  <a:srgbClr val="003399"/>
                </a:solidFill>
                <a:latin typeface="Times New Roman" pitchFamily="18" charset="0"/>
              </a:rPr>
              <a:t>CMC</a:t>
            </a:r>
            <a:r>
              <a:rPr lang="ru-RU" sz="2800" b="1" smtClean="0">
                <a:solidFill>
                  <a:srgbClr val="003399"/>
                </a:solidFill>
                <a:latin typeface="Times New Roman" pitchFamily="18" charset="0"/>
              </a:rPr>
              <a:t> на 2 квартал 2014 г.</a:t>
            </a:r>
          </a:p>
        </p:txBody>
      </p:sp>
      <p:sp>
        <p:nvSpPr>
          <p:cNvPr id="3076" name="Rectangle 20"/>
          <p:cNvSpPr>
            <a:spLocks noChangeArrowheads="1"/>
          </p:cNvSpPr>
          <p:nvPr/>
        </p:nvSpPr>
        <p:spPr bwMode="auto">
          <a:xfrm>
            <a:off x="446088" y="5819775"/>
            <a:ext cx="82296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2800" b="1">
                <a:solidFill>
                  <a:srgbClr val="003399"/>
                </a:solidFill>
              </a:rPr>
              <a:t>Собственные измерительные возможности – основа метрологического суверенитета РФ</a:t>
            </a:r>
          </a:p>
        </p:txBody>
      </p:sp>
      <p:graphicFrame>
        <p:nvGraphicFramePr>
          <p:cNvPr id="3074" name="Object 7"/>
          <p:cNvGraphicFramePr>
            <a:graphicFrameLocks noChangeAspect="1"/>
          </p:cNvGraphicFramePr>
          <p:nvPr/>
        </p:nvGraphicFramePr>
        <p:xfrm>
          <a:off x="1074738" y="1343025"/>
          <a:ext cx="7026275" cy="4467225"/>
        </p:xfrm>
        <a:graphic>
          <a:graphicData uri="http://schemas.openxmlformats.org/presentationml/2006/ole">
            <p:oleObj spid="_x0000_s2050" name="Диаграмма" r:id="rId4" imgW="6562872" imgH="4171940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571500" y="142875"/>
            <a:ext cx="714375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Состав баз данных и реестров Федерального информационного фонда по обеспечению единства 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измерений</a:t>
            </a:r>
            <a:endParaRPr lang="ru-RU" sz="20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4187" name="Group 91"/>
          <p:cNvGraphicFramePr>
            <a:graphicFrameLocks noGrp="1"/>
          </p:cNvGraphicFramePr>
          <p:nvPr/>
        </p:nvGraphicFramePr>
        <p:xfrm>
          <a:off x="215900" y="1240967"/>
          <a:ext cx="7812484" cy="5547954"/>
        </p:xfrm>
        <a:graphic>
          <a:graphicData uri="http://schemas.openxmlformats.org/drawingml/2006/table">
            <a:tbl>
              <a:tblPr/>
              <a:tblGrid>
                <a:gridCol w="6655155"/>
                <a:gridCol w="1157329"/>
              </a:tblGrid>
              <a:tr h="44602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Название базы данных/реестра</a:t>
                      </a:r>
                    </a:p>
                  </a:txBody>
                  <a:tcPr marL="90000" marR="36000" marT="35996" marB="359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Кол-во записей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B9"/>
                    </a:solidFill>
                  </a:tcPr>
                </a:tc>
              </a:tr>
              <a:tr h="266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B9"/>
                    </a:solidFill>
                  </a:tcPr>
                </a:tc>
              </a:tr>
              <a:tr h="366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База данных  нормативных  правовых  актов  Российской  Федерации  по  обеспечению единства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389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База данных нормативных документов по обеспечению единства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613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7404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Информационные базы данных</a:t>
                      </a:r>
                      <a:endParaRPr kumimoji="0" lang="ru-RU" sz="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Сведения о юридических лицах и индивидуальных предпринимателях, аккредитованных Росстандартом на компетентность в области поверки средств измерений</a:t>
                      </a:r>
                      <a:endParaRPr kumimoji="0" lang="ru-RU" sz="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356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Стандартные  справочные данные  о  физических  константах  и  свойствах  веществ и материалов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281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3899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База данных международных документов в области обеспечения единства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158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410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База данных международных договоров Российской Федерации в области обеспечения единства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300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Реестр аттестованных методик (методов)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15 977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410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Единый перечень измерений, относящихся к сфере государственного регулирования обеспечения единства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2663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Реестр государственных первичных эталонов единиц величин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410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Реестр утвержденных типов стандартных образцов состава и свойств веществ и материалов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 </a:t>
                      </a: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108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356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Реестр утвержденных типов средств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71430 (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68 783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на 20.01.2014)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389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База данных, содержащая сведения о результатах поверки средств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90 000 000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  <a:ln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ru-RU" sz="20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n-ea"/>
                <a:cs typeface="Arial" charset="0"/>
              </a:rPr>
              <a:t>Основные нормативные правовые акты</a:t>
            </a:r>
          </a:p>
        </p:txBody>
      </p:sp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236538" y="2349500"/>
            <a:ext cx="7720012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62000" indent="-342900">
              <a:buFont typeface="Arial Narrow" pitchFamily="34" charset="0"/>
              <a:buAutoNum type="arabicPeriod"/>
            </a:pPr>
            <a:r>
              <a:rPr lang="ru-RU" sz="2400" dirty="0">
                <a:solidFill>
                  <a:srgbClr val="003399"/>
                </a:solidFill>
              </a:rPr>
              <a:t>Конституция Российской Федерации </a:t>
            </a:r>
            <a:r>
              <a:rPr lang="ru-RU" dirty="0">
                <a:solidFill>
                  <a:srgbClr val="003399"/>
                </a:solidFill>
              </a:rPr>
              <a:t>(с учетом поправок, внесенных Законами Российской Федерации о поправках к Конституции Российской Федерации от 30.12.2008 N 6-ФКЗ, от 30.12.2008 N 7-ФКЗ, от 05.02.2014 N 2-ФКЗ) </a:t>
            </a:r>
          </a:p>
          <a:p>
            <a:pPr marL="762000" indent="-342900">
              <a:buFont typeface="Arial Narrow" pitchFamily="34" charset="0"/>
              <a:buAutoNum type="arabicPeriod"/>
            </a:pPr>
            <a:endParaRPr lang="ru-RU" dirty="0">
              <a:solidFill>
                <a:srgbClr val="003399"/>
              </a:solidFill>
            </a:endParaRPr>
          </a:p>
          <a:p>
            <a:pPr marL="762000" indent="-342900"/>
            <a:r>
              <a:rPr lang="ru-RU" dirty="0"/>
              <a:t>Статья 71 </a:t>
            </a:r>
          </a:p>
          <a:p>
            <a:pPr marL="762000" indent="-342900"/>
            <a:r>
              <a:rPr lang="ru-RU" dirty="0"/>
              <a:t>В ведении Российской Федерации находятся:</a:t>
            </a:r>
          </a:p>
          <a:p>
            <a:pPr marL="762000" indent="-342900"/>
            <a:endParaRPr lang="ru-RU" dirty="0"/>
          </a:p>
          <a:p>
            <a:pPr marL="762000" indent="-342900" algn="just"/>
            <a:r>
              <a:rPr lang="ru-RU" dirty="0" err="1"/>
              <a:t>р</a:t>
            </a:r>
            <a:r>
              <a:rPr lang="ru-RU" dirty="0"/>
              <a:t>) метеорологическая служба, </a:t>
            </a:r>
            <a:r>
              <a:rPr lang="ru-RU" b="1" u="sng" dirty="0"/>
              <a:t>стандарты, эталоны, метрическая система и исчисление времени</a:t>
            </a:r>
            <a:r>
              <a:rPr lang="ru-RU" dirty="0"/>
              <a:t>; геодезия и картография; наименования географических объектов; официальный статистический и бухгалтерский учет;</a:t>
            </a:r>
          </a:p>
          <a:p>
            <a:pPr marL="762000" indent="-342900"/>
            <a:endParaRPr lang="ru-RU" dirty="0">
              <a:solidFill>
                <a:srgbClr val="003399"/>
              </a:solidFill>
            </a:endParaRPr>
          </a:p>
          <a:p>
            <a:pPr marL="762000" indent="-342900">
              <a:buFont typeface="Arial Narrow" pitchFamily="34" charset="0"/>
              <a:buAutoNum type="arabicPeriod"/>
            </a:pPr>
            <a:endParaRPr lang="ru-RU" sz="2400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179388" y="1997075"/>
            <a:ext cx="77057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62000" indent="-342900">
              <a:buFont typeface="Arial Narrow" pitchFamily="34" charset="0"/>
              <a:buAutoNum type="arabicPeriod"/>
            </a:pPr>
            <a:r>
              <a:rPr lang="ru-RU" sz="2000" dirty="0">
                <a:solidFill>
                  <a:srgbClr val="003399"/>
                </a:solidFill>
              </a:rPr>
              <a:t>Федеральный закон от 26 июня 2008 г. «Об обеспечении единства измерений» №102-ФЗ (с изменениями от 18 июля, 30 ноября 2011 г</a:t>
            </a:r>
            <a:r>
              <a:rPr lang="ru-RU" sz="2000" dirty="0" smtClean="0">
                <a:solidFill>
                  <a:srgbClr val="003399"/>
                </a:solidFill>
              </a:rPr>
              <a:t>., 21 июля 2014 г.)</a:t>
            </a:r>
            <a:endParaRPr lang="ru-RU" sz="2000" dirty="0">
              <a:solidFill>
                <a:srgbClr val="003399"/>
              </a:solidFill>
            </a:endParaRPr>
          </a:p>
          <a:p>
            <a:pPr marL="762000" indent="-342900">
              <a:buFont typeface="Arial Narrow" pitchFamily="34" charset="0"/>
              <a:buAutoNum type="arabicPeriod"/>
            </a:pPr>
            <a:endParaRPr lang="ru-RU" sz="2000" dirty="0">
              <a:solidFill>
                <a:srgbClr val="003399"/>
              </a:solidFill>
            </a:endParaRPr>
          </a:p>
          <a:p>
            <a:pPr marL="762000" indent="-342900">
              <a:buFont typeface="Arial Narrow" pitchFamily="34" charset="0"/>
              <a:buAutoNum type="arabicPeriod"/>
            </a:pPr>
            <a:r>
              <a:rPr lang="ru-RU" sz="2000" dirty="0">
                <a:solidFill>
                  <a:srgbClr val="003399"/>
                </a:solidFill>
              </a:rPr>
              <a:t>Постановление Правительства РФ от </a:t>
            </a:r>
            <a:r>
              <a:rPr lang="en-US" sz="2000" dirty="0">
                <a:solidFill>
                  <a:srgbClr val="003399"/>
                </a:solidFill>
              </a:rPr>
              <a:t>17.06.2004 </a:t>
            </a:r>
            <a:r>
              <a:rPr lang="ru-RU" sz="2000" dirty="0" smtClean="0">
                <a:solidFill>
                  <a:srgbClr val="003399"/>
                </a:solidFill>
              </a:rPr>
              <a:t>№</a:t>
            </a:r>
            <a:r>
              <a:rPr lang="en-US" sz="2000" dirty="0" smtClean="0">
                <a:solidFill>
                  <a:srgbClr val="003399"/>
                </a:solidFill>
              </a:rPr>
              <a:t>294</a:t>
            </a:r>
            <a:r>
              <a:rPr lang="ru-RU" sz="2000" dirty="0" smtClean="0">
                <a:solidFill>
                  <a:srgbClr val="003399"/>
                </a:solidFill>
              </a:rPr>
              <a:t> </a:t>
            </a:r>
            <a:r>
              <a:rPr lang="ru-RU" sz="2000" dirty="0">
                <a:solidFill>
                  <a:srgbClr val="003399"/>
                </a:solidFill>
              </a:rPr>
              <a:t>(ред. от 26.12.2011) «О Федеральном агентстве по техническому регулированию и метрологии»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" val="Standard"/>
</p:tagLst>
</file>

<file path=ppt/theme/theme1.xml><?xml version="1.0" encoding="utf-8"?>
<a:theme xmlns:a="http://schemas.openxmlformats.org/drawingml/2006/main" name="2_Certificate">
  <a:themeElements>
    <a:clrScheme name="2_Certific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33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ADCA"/>
      </a:accent5>
      <a:accent6>
        <a:srgbClr val="2D2DB9"/>
      </a:accent6>
      <a:hlink>
        <a:srgbClr val="FFCC00"/>
      </a:hlink>
      <a:folHlink>
        <a:srgbClr val="B2B2B2"/>
      </a:folHlink>
    </a:clrScheme>
    <a:fontScheme name="2_Certificate">
      <a:majorFont>
        <a:latin typeface="Arial Narrow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_Certificate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ertific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ertificat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Certificate">
  <a:themeElements>
    <a:clrScheme name="3_Certific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33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ADCA"/>
      </a:accent5>
      <a:accent6>
        <a:srgbClr val="2D2DB9"/>
      </a:accent6>
      <a:hlink>
        <a:srgbClr val="FFCC00"/>
      </a:hlink>
      <a:folHlink>
        <a:srgbClr val="B2B2B2"/>
      </a:folHlink>
    </a:clrScheme>
    <a:fontScheme name="3_Certificate">
      <a:majorFont>
        <a:latin typeface="Arial Narrow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ertificate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ertific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ertificat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ertificate">
  <a:themeElements>
    <a:clrScheme name="1_Certific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33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ADCA"/>
      </a:accent5>
      <a:accent6>
        <a:srgbClr val="2D2DB9"/>
      </a:accent6>
      <a:hlink>
        <a:srgbClr val="FFCC00"/>
      </a:hlink>
      <a:folHlink>
        <a:srgbClr val="B2B2B2"/>
      </a:folHlink>
    </a:clrScheme>
    <a:fontScheme name="1_Certificate">
      <a:majorFont>
        <a:latin typeface="Arial Narrow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Certificate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ertific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ertificat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11557</TotalTime>
  <Words>1801</Words>
  <Application>Microsoft Office PowerPoint</Application>
  <PresentationFormat>Экран (4:3)</PresentationFormat>
  <Paragraphs>200</Paragraphs>
  <Slides>23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2_Certificate</vt:lpstr>
      <vt:lpstr>3_Certificate</vt:lpstr>
      <vt:lpstr>1_Certificate</vt:lpstr>
      <vt:lpstr>Диаграмма</vt:lpstr>
      <vt:lpstr>Слайд 1</vt:lpstr>
      <vt:lpstr>Слайд 2</vt:lpstr>
      <vt:lpstr>Слайд 3</vt:lpstr>
      <vt:lpstr>Динамика возраста эталонной базы</vt:lpstr>
      <vt:lpstr>Слайд 5</vt:lpstr>
      <vt:lpstr>Количество строк CMC на 2 квартал 2014 г.</vt:lpstr>
      <vt:lpstr>Слайд 7</vt:lpstr>
      <vt:lpstr>Основные нормативные правовые акты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Принятие Федерального закона № 254-ФЗ «О внесении изменений в Федеральный закон «Об обеспечении единства измерений» (вступает в силу с 19.01.2015) </vt:lpstr>
      <vt:lpstr>Слайд 19</vt:lpstr>
      <vt:lpstr>Слайд 20</vt:lpstr>
      <vt:lpstr>Слайд 21</vt:lpstr>
      <vt:lpstr>Слайд 22</vt:lpstr>
      <vt:lpstr>Слайд 23</vt:lpstr>
    </vt:vector>
  </TitlesOfParts>
  <Company>Inscale GmbH</Company>
  <LinksUpToDate>false</LinksUpToDate>
  <SharedDoc>false</SharedDoc>
  <HyperlinkBase>www.presentationload.com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KP-C0013 Puzzle Circle</dc:title>
  <dc:creator>www.PresentationLoad.com</dc:creator>
  <cp:lastModifiedBy>Lazarenko</cp:lastModifiedBy>
  <cp:revision>1568</cp:revision>
  <dcterms:created xsi:type="dcterms:W3CDTF">2010-05-28T10:02:33Z</dcterms:created>
  <dcterms:modified xsi:type="dcterms:W3CDTF">2014-10-06T06:14:33Z</dcterms:modified>
</cp:coreProperties>
</file>