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88" autoAdjust="0"/>
  </p:normalViewPr>
  <p:slideViewPr>
    <p:cSldViewPr>
      <p:cViewPr>
        <p:scale>
          <a:sx n="121" d="100"/>
          <a:sy n="121" d="100"/>
        </p:scale>
        <p:origin x="346" y="-12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DC548-7BE2-48BE-B9AD-D6D964D8A69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C15DA-2C7E-4935-B1E3-D0AB4E402D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DC548-7BE2-48BE-B9AD-D6D964D8A69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C15DA-2C7E-4935-B1E3-D0AB4E402D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DC548-7BE2-48BE-B9AD-D6D964D8A69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C15DA-2C7E-4935-B1E3-D0AB4E402D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DC548-7BE2-48BE-B9AD-D6D964D8A69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C15DA-2C7E-4935-B1E3-D0AB4E402D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DC548-7BE2-48BE-B9AD-D6D964D8A69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C15DA-2C7E-4935-B1E3-D0AB4E402D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DC548-7BE2-48BE-B9AD-D6D964D8A69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C15DA-2C7E-4935-B1E3-D0AB4E402D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DC548-7BE2-48BE-B9AD-D6D964D8A69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C15DA-2C7E-4935-B1E3-D0AB4E402D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DC548-7BE2-48BE-B9AD-D6D964D8A69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C15DA-2C7E-4935-B1E3-D0AB4E402D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DC548-7BE2-48BE-B9AD-D6D964D8A69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C15DA-2C7E-4935-B1E3-D0AB4E402D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DC548-7BE2-48BE-B9AD-D6D964D8A69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C15DA-2C7E-4935-B1E3-D0AB4E402D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DC548-7BE2-48BE-B9AD-D6D964D8A69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C15DA-2C7E-4935-B1E3-D0AB4E402D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DC548-7BE2-48BE-B9AD-D6D964D8A69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C15DA-2C7E-4935-B1E3-D0AB4E402D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4520000">
            <a:off x="2560405" y="1026523"/>
            <a:ext cx="785795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Z:\09.СлужбаЗампоЭкониФин\03.ОСБ.ОтдСбыта\04.Менеджер\картинки\LOGO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88640"/>
            <a:ext cx="857252" cy="139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Группа 8"/>
          <p:cNvGrpSpPr/>
          <p:nvPr/>
        </p:nvGrpSpPr>
        <p:grpSpPr>
          <a:xfrm>
            <a:off x="5857884" y="2500306"/>
            <a:ext cx="928694" cy="873774"/>
            <a:chOff x="4143380" y="142844"/>
            <a:chExt cx="928694" cy="873774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86256" y="142844"/>
              <a:ext cx="595312" cy="71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TextBox 10"/>
            <p:cNvSpPr txBox="1"/>
            <p:nvPr/>
          </p:nvSpPr>
          <p:spPr>
            <a:xfrm>
              <a:off x="4143380" y="785786"/>
              <a:ext cx="92869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900" dirty="0" smtClean="0"/>
                <a:t>РОССТАНДАРТ</a:t>
              </a:r>
              <a:endParaRPr lang="ru-RU" sz="900" dirty="0"/>
            </a:p>
          </p:txBody>
        </p:sp>
      </p:grpSp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3357562"/>
            <a:ext cx="7810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im2-tub-ru.yandex.net/i?id=288906987-01-7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2643182"/>
            <a:ext cx="628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ocmk1\Мои документы\Мои рисунки\Копия Scan07262011_133542.BMP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29586" y="2571744"/>
            <a:ext cx="7143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Z:\08.СлужбаДиректора\commet-2.gif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86710" y="3286124"/>
            <a:ext cx="10572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Картинка 7 из 34285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29454" y="3429000"/>
            <a:ext cx="7334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6228184" y="1628800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ФГУП «ВНИИР»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5786454"/>
            <a:ext cx="8215338" cy="14287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286776" y="5786454"/>
            <a:ext cx="857224" cy="14287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86446" y="5429264"/>
            <a:ext cx="33575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>
                <a:solidFill>
                  <a:srgbClr val="969696"/>
                </a:solidFill>
                <a:latin typeface="Arial" pitchFamily="34" charset="0"/>
                <a:cs typeface="Arial" pitchFamily="34" charset="0"/>
              </a:rPr>
              <a:t>Качество. Точность. Репутация.</a:t>
            </a:r>
            <a:endParaRPr lang="ru-RU" sz="1200" dirty="0">
              <a:solidFill>
                <a:srgbClr val="969696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rot="5400000">
            <a:off x="2608261" y="2892433"/>
            <a:ext cx="57864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500694" y="2214554"/>
            <a:ext cx="364330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5500694" y="5072074"/>
            <a:ext cx="364330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0" y="764704"/>
            <a:ext cx="550069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Информация по п.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1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Повестки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40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-го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заседания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НТКМетр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«О ходе реализации «Плана разработки межгосударственных нормативных документов по совершенствованию учета и качества взаимопоставляемых энергоносителей»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и по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п.1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5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Повестки 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40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-го заседания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НТКМетр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«О пересмотре ГОСТ 8.587-2006 и РМГ 81-2006»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endParaRPr lang="ru-RU" sz="1600" dirty="0" smtClean="0"/>
          </a:p>
          <a:p>
            <a:endParaRPr lang="ru-RU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0" y="6000768"/>
            <a:ext cx="9144000" cy="8572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 smtClean="0"/>
          </a:p>
          <a:p>
            <a:pPr algn="r"/>
            <a:endParaRPr lang="ru-RU" sz="900" dirty="0" smtClean="0"/>
          </a:p>
          <a:p>
            <a:pPr algn="r"/>
            <a:r>
              <a:rPr lang="ru-RU" sz="800" dirty="0" smtClean="0">
                <a:latin typeface="Arial" pitchFamily="34" charset="0"/>
                <a:cs typeface="Arial" pitchFamily="34" charset="0"/>
              </a:rPr>
              <a:t>ФГУП «ВНИИР» 2014</a:t>
            </a:r>
            <a:endParaRPr lang="ru-RU" sz="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4520000">
            <a:off x="3327184" y="2559170"/>
            <a:ext cx="553758" cy="3662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4520000">
            <a:off x="3711492" y="3557727"/>
            <a:ext cx="553758" cy="2590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2" descr="тк-02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0892" y="4143380"/>
            <a:ext cx="642942" cy="642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TextBox 59"/>
          <p:cNvSpPr txBox="1"/>
          <p:nvPr/>
        </p:nvSpPr>
        <p:spPr>
          <a:xfrm>
            <a:off x="6858016" y="4786322"/>
            <a:ext cx="8572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   ТК 024</a:t>
            </a:r>
            <a:endParaRPr lang="ru-RU" sz="9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076056" y="1988840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Государственный научный метрологический центр</a:t>
            </a:r>
            <a:endParaRPr lang="ru-RU" sz="10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4520000">
            <a:off x="6956769" y="3724530"/>
            <a:ext cx="548774" cy="4041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4520000">
            <a:off x="7443161" y="4808188"/>
            <a:ext cx="386726" cy="2557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4520000">
            <a:off x="7800451" y="5459434"/>
            <a:ext cx="386726" cy="1809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0" y="1142984"/>
            <a:ext cx="8215338" cy="14287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86776" y="1142984"/>
            <a:ext cx="857224" cy="14287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142852"/>
            <a:ext cx="9144000" cy="8572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План разработки межгосударственных нормативных документов по совершенствованию учета и качества взаимопоставляемых энергоносителей  (актуализация на 2014 – 2015 гг.)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864176"/>
              </p:ext>
            </p:extLst>
          </p:nvPr>
        </p:nvGraphicFramePr>
        <p:xfrm>
          <a:off x="251520" y="1412776"/>
          <a:ext cx="8640960" cy="412597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82212"/>
                <a:gridCol w="5078428"/>
                <a:gridCol w="2880320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№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 </a:t>
                      </a:r>
                      <a:r>
                        <a:rPr lang="ru-RU" sz="11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стандарта</a:t>
                      </a:r>
                      <a:endParaRPr lang="ru-RU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Этап</a:t>
                      </a:r>
                      <a:endParaRPr lang="ru-RU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ГОСТ ГСИ. Государственная поверочная схема для средств измерений объемного и массового расходов газа</a:t>
                      </a:r>
                      <a:endParaRPr lang="ru-RU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Разработана первая редакция проекта стандарта</a:t>
                      </a:r>
                      <a:endParaRPr lang="ru-RU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ГОСТ Р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ГСИ.</a:t>
                      </a: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Системы измерений количества и показателей качества нефти. Общие технические условия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Подготовка 1-ой редакции проекта стандарта – 12.2014 г.</a:t>
                      </a:r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ГОСТ Р 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ГСИ. Метод переменного перепада давления. Нестандартные сужающие устройства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Разработана первая редакция проекта стандарта</a:t>
                      </a:r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ГОСТ Магистральный трубопроводный транспорт нефти и нефтепродуктов. Испытания, поверка и калибровка средств измерений объемного расхода с помощью </a:t>
                      </a:r>
                      <a:r>
                        <a:rPr lang="ru-RU" sz="1100" b="1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трубопоршневых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поверочных установок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Подготовка 1-ой редакции проекта стандарта – 12.2014 г.</a:t>
                      </a:r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ru-RU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ГОСТ  ГСИ. Определение и применение показателей точности методов испытаний нефтепродуктов</a:t>
                      </a:r>
                      <a:endParaRPr lang="ru-RU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Разработана первая редакция проекта стандарта</a:t>
                      </a:r>
                      <a:endParaRPr lang="ru-RU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ru-RU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ГОСТ  Метод определения кинематической вязкости в прозрачных и непрозрачных жидкостях (и расчет динамической вязкости).</a:t>
                      </a:r>
                      <a:endParaRPr lang="ru-RU" sz="12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Разработана первая редакция проекта стандарта</a:t>
                      </a:r>
                      <a:endParaRPr lang="ru-RU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</a:t>
                      </a:r>
                      <a:endParaRPr lang="ru-RU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ГОСТ Сырая нефть. Определение солей электрометрическим методом.</a:t>
                      </a:r>
                      <a:endParaRPr lang="ru-RU" sz="12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Разработана первая редакция проекта стандарта</a:t>
                      </a:r>
                      <a:endParaRPr lang="ru-RU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</a:t>
                      </a:r>
                      <a:endParaRPr lang="ru-RU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ГОСТ Вода в сырых </a:t>
                      </a:r>
                      <a:r>
                        <a:rPr lang="ru-RU" sz="1100" b="1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нефтях</a:t>
                      </a: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 Метод дистилляции.</a:t>
                      </a:r>
                      <a:endParaRPr lang="ru-RU" sz="12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Разработана первая редакция проекта стандарта</a:t>
                      </a:r>
                      <a:endParaRPr lang="ru-RU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</a:t>
                      </a:r>
                      <a:endParaRPr lang="ru-RU" sz="11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ГОСТ Стандартный метод определения органических хлоридов, содержащихся в сырой нефти.</a:t>
                      </a:r>
                      <a:endParaRPr lang="ru-RU" sz="12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Разработана первая редакция проекта стандарта</a:t>
                      </a:r>
                      <a:endParaRPr lang="ru-RU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4520000">
            <a:off x="6956769" y="3724530"/>
            <a:ext cx="548774" cy="4041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4520000">
            <a:off x="7443161" y="4808188"/>
            <a:ext cx="386726" cy="2557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4520000">
            <a:off x="7800451" y="5459434"/>
            <a:ext cx="386726" cy="1809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0" y="1142984"/>
            <a:ext cx="8215338" cy="14287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86776" y="1142984"/>
            <a:ext cx="857224" cy="14287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142852"/>
            <a:ext cx="9144000" cy="8572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Информация по п.12 Повестки 39-го заседания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НТКМетр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«О пересмотре ГОСТ 8.587-2006 и РМГ 81-2006»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714375" algn="just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 целях выполнения п. </a:t>
            </a:r>
            <a:r>
              <a:rPr lang="ru-RU" sz="180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5</a:t>
            </a:r>
            <a:r>
              <a:rPr lang="ru-RU" sz="18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«О пересмотре ГОСТ 8.587-2006 и РМГ 81-2006» ФГУП «ВНИИР» совместно с ООО «НИИ ТНН» «АК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Транснефть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» проведены следующие работы:</a:t>
            </a:r>
          </a:p>
          <a:p>
            <a:pPr marL="0" indent="714375" algn="just"/>
            <a:r>
              <a:rPr lang="ru-RU" sz="1800" dirty="0" smtClean="0">
                <a:latin typeface="Arial" pitchFamily="34" charset="0"/>
                <a:cs typeface="Arial" pitchFamily="34" charset="0"/>
              </a:rPr>
              <a:t>ГСИ. Системы измерений количества и показателей качества нефти. Общие технические условия –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утверждено ТЗ на разработку стандарта, представление первой редакции – декабрь 2014 г.</a:t>
            </a:r>
          </a:p>
          <a:p>
            <a:pPr marL="0" lvl="0" indent="714375" algn="just"/>
            <a:r>
              <a:rPr lang="ru-RU" sz="1800" dirty="0" smtClean="0">
                <a:latin typeface="Arial" pitchFamily="34" charset="0"/>
                <a:cs typeface="Arial" pitchFamily="34" charset="0"/>
              </a:rPr>
              <a:t>ГСИ. Средства измерений объемного расхода нефти и нефтепродуктов. Испытания, поверка и калибровка с применением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трубопоршневых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поверочных установок –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на согласовании у разработчиков, представление первой редакции – декабрь 2014 г.</a:t>
            </a:r>
          </a:p>
          <a:p>
            <a:pPr marL="0" lvl="0" indent="714375" algn="just"/>
            <a:r>
              <a:rPr lang="ru-RU" sz="1800" dirty="0" smtClean="0">
                <a:latin typeface="Arial" pitchFamily="34" charset="0"/>
                <a:cs typeface="Arial" pitchFamily="34" charset="0"/>
              </a:rPr>
              <a:t>ГСИ. Масса нефти и нефтепродуктов. Методики (методы) измерений –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утверждено ТЗ на разработку стандарта, представление первой редакции – декабрь 2014 г.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772941"/>
            <a:ext cx="8215313" cy="14287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86750" y="2780928"/>
            <a:ext cx="857250" cy="1428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1772816"/>
            <a:ext cx="9144000" cy="8572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/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СПАСИБО ЗА ВНИМАНИЕ</a:t>
            </a:r>
            <a:endParaRPr lang="ru-RU" b="1" dirty="0">
              <a:ln/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654" name="TextBox 13"/>
          <p:cNvSpPr txBox="1">
            <a:spLocks noChangeArrowheads="1"/>
          </p:cNvSpPr>
          <p:nvPr/>
        </p:nvSpPr>
        <p:spPr bwMode="auto">
          <a:xfrm>
            <a:off x="683568" y="4581128"/>
            <a:ext cx="51435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endParaRPr lang="ru-RU" sz="1400" b="1" dirty="0">
              <a:latin typeface="Arial" pitchFamily="34" charset="0"/>
              <a:cs typeface="Arial" pitchFamily="34" charset="0"/>
            </a:endParaRPr>
          </a:p>
          <a:p>
            <a:endParaRPr lang="ru-RU" sz="1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420088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Российская Федерация,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Республика Татарстан, г. Казань, 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ул. 2-я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Азинская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, д. 7а, 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тел.: 8(843) 272-70-62</a:t>
            </a:r>
          </a:p>
          <a:p>
            <a:r>
              <a:rPr lang="ru-RU" sz="1400" dirty="0">
                <a:latin typeface="Arial" pitchFamily="34" charset="0"/>
                <a:cs typeface="Arial" pitchFamily="34" charset="0"/>
              </a:rPr>
              <a:t>сайт: 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www.vniir.org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Z:\09.СлужбаЗампоЭкониФин\03.ОСБ.ОтдСбыта\04.Менеджер\картинки\LOGO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501008"/>
            <a:ext cx="592533" cy="96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83568" y="4509120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ФГУП «ВНИИР»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520000">
            <a:off x="6956769" y="3724530"/>
            <a:ext cx="548774" cy="4041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520000">
            <a:off x="7443161" y="4808188"/>
            <a:ext cx="386726" cy="2557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520000">
            <a:off x="7800451" y="5459434"/>
            <a:ext cx="386726" cy="1809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1230</TotalTime>
  <Words>448</Words>
  <Application>Microsoft Office PowerPoint</Application>
  <PresentationFormat>Экран (4:3)</PresentationFormat>
  <Paragraphs>57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VNIIR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bibliotekar</dc:creator>
  <cp:lastModifiedBy>Сергей</cp:lastModifiedBy>
  <cp:revision>77</cp:revision>
  <dcterms:created xsi:type="dcterms:W3CDTF">2013-05-11T11:31:05Z</dcterms:created>
  <dcterms:modified xsi:type="dcterms:W3CDTF">2014-10-08T04:58:15Z</dcterms:modified>
</cp:coreProperties>
</file>