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2491B-9720-49F1-9EDA-BF6E363EFAE6}" type="datetimeFigureOut">
              <a:rPr lang="ru-RU" smtClean="0"/>
              <a:t>20.08.2014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FD288-2FC9-45F3-822C-00C476EFE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249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14B1C5-23FA-4610-8212-4BFC0504861D}" type="datetimeFigureOut">
              <a:rPr lang="ru-RU" smtClean="0"/>
              <a:t>20.08.2014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30C7B-B662-44AF-B344-9BF269EC3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203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97800-7CAE-47D8-971C-5ECD2072A34A}" type="datetime1">
              <a:rPr lang="ru-RU" smtClean="0"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48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D854D-BD94-4C53-9B46-1B80E750E0E8}" type="datetime1">
              <a:rPr lang="ru-RU" smtClean="0"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63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8C2E9-1650-476B-BFB0-9C3A8A964282}" type="datetime1">
              <a:rPr lang="ru-RU" smtClean="0"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605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97E90-9ABA-480F-A11E-D01DAEFA844C}" type="datetime1">
              <a:rPr lang="ru-RU" smtClean="0"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185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2D2A-F19E-4C1D-82CA-89FA82E8D448}" type="datetime1">
              <a:rPr lang="ru-RU" smtClean="0"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17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9B6E1-D2A7-488B-8FA8-A30294C7BB1E}" type="datetime1">
              <a:rPr lang="ru-RU" smtClean="0"/>
              <a:t>20.08.2014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84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AD54-F299-42BD-BBD7-6B4E59FAFF97}" type="datetime1">
              <a:rPr lang="ru-RU" smtClean="0"/>
              <a:t>20.08.2014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296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5724-C012-4715-A859-5DE719ECF4B3}" type="datetime1">
              <a:rPr lang="ru-RU" smtClean="0"/>
              <a:t>20.08.2014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07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5373-F249-4DFA-BBEB-70F5FC99E4C4}" type="datetime1">
              <a:rPr lang="ru-RU" smtClean="0"/>
              <a:t>20.08.2014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6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A87D0-DCB1-4502-948C-D9597D389ED1}" type="datetime1">
              <a:rPr lang="ru-RU" smtClean="0"/>
              <a:t>20.08.2014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276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F676E-989B-4C8A-9C14-122E8AE3F213}" type="datetime1">
              <a:rPr lang="ru-RU" smtClean="0"/>
              <a:t>20.08.2014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9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90EE9-1B47-4205-8B2D-35F76ADAB74A}" type="datetime1">
              <a:rPr lang="ru-RU" smtClean="0"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29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826"/>
          <a:stretch>
            <a:fillRect/>
          </a:stretch>
        </p:blipFill>
        <p:spPr bwMode="auto">
          <a:xfrm>
            <a:off x="0" y="0"/>
            <a:ext cx="8789047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276872"/>
            <a:ext cx="7054552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Требования </a:t>
            </a:r>
            <a:r>
              <a:rPr lang="en-US" dirty="0" smtClean="0"/>
              <a:t>IAF/ILAC </a:t>
            </a:r>
            <a:r>
              <a:rPr lang="ru-RU" dirty="0" smtClean="0"/>
              <a:t>к Региональ</a:t>
            </a:r>
            <a:r>
              <a:rPr lang="ru-RU" dirty="0" smtClean="0"/>
              <a:t>ным организациям по аккредитации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149080"/>
            <a:ext cx="6400800" cy="720080"/>
          </a:xfrm>
        </p:spPr>
        <p:txBody>
          <a:bodyPr/>
          <a:lstStyle/>
          <a:p>
            <a:pPr algn="l"/>
            <a:r>
              <a:rPr lang="ru-RU" dirty="0" smtClean="0"/>
              <a:t>По материалам </a:t>
            </a:r>
            <a:r>
              <a:rPr lang="en-GB" dirty="0"/>
              <a:t>IAF/ILAC-A1:02/2014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048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66"/>
                </a:solidFill>
              </a:rPr>
              <a:t>Порядок обращения с документами после оценке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РАА должна уведомить о порядке обращения с документами РАА, предоставленными ею в </a:t>
            </a:r>
            <a:r>
              <a:rPr lang="en-US" dirty="0" smtClean="0"/>
              <a:t>ILAC/IAF </a:t>
            </a:r>
            <a:r>
              <a:rPr lang="ru-RU" dirty="0" smtClean="0"/>
              <a:t>для оценки после ее завершения:</a:t>
            </a:r>
          </a:p>
          <a:p>
            <a:pPr lvl="1"/>
            <a:r>
              <a:rPr lang="ru-RU" dirty="0" smtClean="0"/>
              <a:t>возврат документов РАА</a:t>
            </a:r>
          </a:p>
          <a:p>
            <a:pPr lvl="1"/>
            <a:r>
              <a:rPr lang="ru-RU" dirty="0" smtClean="0"/>
              <a:t>уничтожение документов РАА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425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Персонал РАА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Персонал, участвующий в процессе паритетной оценки должен обладать компетентностью для выполнения соответствующей функции</a:t>
            </a:r>
          </a:p>
          <a:p>
            <a:r>
              <a:rPr lang="ru-RU" dirty="0"/>
              <a:t>Д</a:t>
            </a:r>
            <a:r>
              <a:rPr lang="ru-RU" dirty="0" smtClean="0"/>
              <a:t>ля обеспечения эффективности и единообразия паритетных оценок  должны быть установлены критерии компетентности оценщиков, стажеров (при необходимости)</a:t>
            </a:r>
          </a:p>
          <a:p>
            <a:r>
              <a:rPr lang="ru-RU" dirty="0" smtClean="0"/>
              <a:t>оценщики должны соответствовать требованиям </a:t>
            </a:r>
            <a:r>
              <a:rPr lang="en-US" dirty="0" smtClean="0"/>
              <a:t>IAF/ILAC A2 </a:t>
            </a:r>
            <a:r>
              <a:rPr lang="ru-RU" dirty="0" smtClean="0"/>
              <a:t>(Приложение 1)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444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Иные обязательства РАА (1)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эффективное выполнение задач, определенных для РАА </a:t>
            </a:r>
            <a:r>
              <a:rPr lang="en-US" dirty="0" smtClean="0"/>
              <a:t>ILAC </a:t>
            </a:r>
            <a:r>
              <a:rPr lang="ru-RU" dirty="0" smtClean="0"/>
              <a:t>или </a:t>
            </a:r>
            <a:r>
              <a:rPr lang="en-US" dirty="0" smtClean="0"/>
              <a:t>IAF</a:t>
            </a:r>
            <a:endParaRPr lang="ru-RU" dirty="0" smtClean="0"/>
          </a:p>
          <a:p>
            <a:r>
              <a:rPr lang="ru-RU" dirty="0" smtClean="0"/>
              <a:t>РАА должна располагать свидетельствами продвижения Соглашения среди основных заинтересованных сторон</a:t>
            </a:r>
          </a:p>
          <a:p>
            <a:r>
              <a:rPr lang="ru-RU" dirty="0" smtClean="0"/>
              <a:t>РАА должна предоставлять необходимую техническую поддержку и способствовать гармонизации и обучению в соответствующем регионе через семинары, конференции, рабоче группы и пр.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357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Иные обязательства РАА (2)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РАА должна обеспечить проведение тренингов/семинаров для оценщиков с учетом изменений в критериях паритетной оценки</a:t>
            </a:r>
          </a:p>
          <a:p>
            <a:r>
              <a:rPr lang="ru-RU" dirty="0" smtClean="0"/>
              <a:t>РАА должна предоставлять человеческие ресурсы из числа оценщиков для выполнения оценок на глобальном уровне</a:t>
            </a:r>
          </a:p>
          <a:p>
            <a:r>
              <a:rPr lang="ru-RU" dirty="0" smtClean="0"/>
              <a:t>РАА должна обеспечить постоянное соблюдения обязательств в соответствии с </a:t>
            </a:r>
            <a:r>
              <a:rPr lang="en-US" dirty="0" smtClean="0"/>
              <a:t>IAF/ILAC A2 </a:t>
            </a:r>
            <a:r>
              <a:rPr lang="ru-RU" dirty="0" smtClean="0"/>
              <a:t>всеми членами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957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Иные обязательства РАА (3)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РАА должна периодически представлять отчеты о технической деятельности (</a:t>
            </a:r>
            <a:r>
              <a:rPr lang="en-US" dirty="0" smtClean="0"/>
              <a:t>PT</a:t>
            </a:r>
            <a:r>
              <a:rPr lang="ru-RU" dirty="0" smtClean="0"/>
              <a:t> и МЛС)</a:t>
            </a:r>
            <a:r>
              <a:rPr lang="en-US" dirty="0" smtClean="0"/>
              <a:t> </a:t>
            </a:r>
            <a:r>
              <a:rPr lang="ru-RU" dirty="0" smtClean="0"/>
              <a:t>для постоянной демонстрации эквивалентности и равнозначности всех членов РАА</a:t>
            </a:r>
            <a:r>
              <a:rPr lang="en-US" dirty="0" smtClean="0"/>
              <a:t> </a:t>
            </a:r>
            <a:r>
              <a:rPr lang="ru-RU" dirty="0" smtClean="0"/>
              <a:t>и с другими РАА</a:t>
            </a:r>
            <a:endParaRPr lang="en-US" dirty="0" smtClean="0"/>
          </a:p>
          <a:p>
            <a:r>
              <a:rPr lang="ru-RU" dirty="0" smtClean="0"/>
              <a:t>выполнение обязательств по поддержанию, приостановлению и отмене статуса подписанта РАА в </a:t>
            </a:r>
            <a:r>
              <a:rPr lang="en-US" dirty="0" smtClean="0"/>
              <a:t>IAF/ILAC MLA/MRA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587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66"/>
                </a:solidFill>
              </a:rPr>
              <a:t>Условия для подачи заявки в </a:t>
            </a:r>
            <a:r>
              <a:rPr lang="en-US" dirty="0" smtClean="0">
                <a:solidFill>
                  <a:srgbClr val="FF0066"/>
                </a:solidFill>
              </a:rPr>
              <a:t>IAF/ILAC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Наличие достаточных свидетельств для демонстрации внедрения и поддержания Соглашения как минимум 3 членами Соглашения</a:t>
            </a:r>
          </a:p>
          <a:p>
            <a:r>
              <a:rPr lang="ru-RU" dirty="0" smtClean="0"/>
              <a:t>РАА должна соответствовать требованиям для членства в </a:t>
            </a:r>
            <a:r>
              <a:rPr lang="en-US" dirty="0" smtClean="0"/>
              <a:t>IAF </a:t>
            </a:r>
            <a:r>
              <a:rPr lang="ru-RU" dirty="0" smtClean="0"/>
              <a:t>и </a:t>
            </a:r>
            <a:r>
              <a:rPr lang="en-US" dirty="0" smtClean="0"/>
              <a:t>ILAC</a:t>
            </a:r>
          </a:p>
          <a:p>
            <a:r>
              <a:rPr lang="ru-RU" dirty="0" smtClean="0"/>
              <a:t>РАА соглашается оплачивать проживание, питание, транспортировку (эконом-класс до 9 часов перелета) группы по оценке.</a:t>
            </a:r>
          </a:p>
          <a:p>
            <a:pPr lvl="1"/>
            <a:r>
              <a:rPr lang="ru-RU" dirty="0" smtClean="0"/>
              <a:t>Наблюдатели и стажеры оплачивают расходы самостоятельно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36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Типовая оценка РАА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минимум 2 оценщика (в зависимости от количества заявленных областей)</a:t>
            </a:r>
          </a:p>
          <a:p>
            <a:r>
              <a:rPr lang="ru-RU" dirty="0" smtClean="0"/>
              <a:t>3 дня для первичной оценки Секретариата РАА (2 дня для повторной). Как правило выполняется до наблюдений за оценками</a:t>
            </a:r>
            <a:endParaRPr lang="ru-RU" dirty="0"/>
          </a:p>
          <a:p>
            <a:r>
              <a:rPr lang="ru-RU" dirty="0" smtClean="0"/>
              <a:t>наблюдение как минимум 3 оценок, выполняемых РАА</a:t>
            </a:r>
            <a:r>
              <a:rPr lang="ru-RU" dirty="0"/>
              <a:t> </a:t>
            </a:r>
            <a:r>
              <a:rPr lang="ru-RU" dirty="0" smtClean="0"/>
              <a:t>(охват всей области, на которую заявляется РАА)</a:t>
            </a:r>
            <a:endParaRPr lang="ru-RU" dirty="0"/>
          </a:p>
          <a:p>
            <a:r>
              <a:rPr lang="ru-RU" dirty="0" smtClean="0"/>
              <a:t>наблюдение как минимум 1 заседания по принятию решения о статусе подписанта Соглашения РАА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685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Заявка РАА</a:t>
            </a:r>
            <a:r>
              <a:rPr lang="en-US" dirty="0" smtClean="0">
                <a:solidFill>
                  <a:srgbClr val="FF0066"/>
                </a:solidFill>
              </a:rPr>
              <a:t> </a:t>
            </a:r>
            <a:r>
              <a:rPr lang="ru-RU" dirty="0" smtClean="0">
                <a:solidFill>
                  <a:srgbClr val="FF0066"/>
                </a:solidFill>
              </a:rPr>
              <a:t>в </a:t>
            </a:r>
            <a:r>
              <a:rPr lang="en-US" dirty="0" smtClean="0">
                <a:solidFill>
                  <a:srgbClr val="FF0066"/>
                </a:solidFill>
              </a:rPr>
              <a:t>IAF/ILAC </a:t>
            </a:r>
            <a:r>
              <a:rPr lang="ru-RU" dirty="0" smtClean="0">
                <a:solidFill>
                  <a:srgbClr val="FF0066"/>
                </a:solidFill>
              </a:rPr>
              <a:t>(1)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таблица с перекрестными ссылками документов СМ РАА и требованиями </a:t>
            </a:r>
            <a:r>
              <a:rPr lang="en-US" dirty="0" smtClean="0"/>
              <a:t>IAF/ILAC A1</a:t>
            </a:r>
          </a:p>
          <a:p>
            <a:r>
              <a:rPr lang="ru-RU" dirty="0" smtClean="0"/>
              <a:t>устав РАА</a:t>
            </a:r>
            <a:endParaRPr lang="ru-RU" dirty="0"/>
          </a:p>
          <a:p>
            <a:r>
              <a:rPr lang="ru-RU" dirty="0" smtClean="0"/>
              <a:t>документ, подтверждающий юридический статус РАА</a:t>
            </a:r>
            <a:endParaRPr lang="ru-RU" dirty="0"/>
          </a:p>
          <a:p>
            <a:r>
              <a:rPr lang="ru-RU" dirty="0" smtClean="0"/>
              <a:t>требования к членству в РАА</a:t>
            </a:r>
            <a:endParaRPr lang="ru-RU" dirty="0"/>
          </a:p>
          <a:p>
            <a:r>
              <a:rPr lang="ru-RU" dirty="0" smtClean="0"/>
              <a:t>тест Соглашения РАА и перечень подписантов и их области признания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483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Заявка РАА</a:t>
            </a:r>
            <a:r>
              <a:rPr lang="en-US" dirty="0" smtClean="0">
                <a:solidFill>
                  <a:srgbClr val="FF0066"/>
                </a:solidFill>
              </a:rPr>
              <a:t> </a:t>
            </a:r>
            <a:r>
              <a:rPr lang="ru-RU" dirty="0" smtClean="0">
                <a:solidFill>
                  <a:srgbClr val="FF0066"/>
                </a:solidFill>
              </a:rPr>
              <a:t>в </a:t>
            </a:r>
            <a:r>
              <a:rPr lang="en-US" dirty="0" smtClean="0">
                <a:solidFill>
                  <a:srgbClr val="FF0066"/>
                </a:solidFill>
              </a:rPr>
              <a:t>IAF/ILAC </a:t>
            </a:r>
            <a:r>
              <a:rPr lang="ru-RU" dirty="0" smtClean="0">
                <a:solidFill>
                  <a:srgbClr val="FF0066"/>
                </a:solidFill>
              </a:rPr>
              <a:t>(2)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процедуры предоставления, поддержания, расширения, приостановления членства в Соглашении РАА</a:t>
            </a:r>
            <a:endParaRPr lang="ru-RU" dirty="0"/>
          </a:p>
          <a:p>
            <a:r>
              <a:rPr lang="ru-RU" dirty="0" smtClean="0"/>
              <a:t>процедуры управления Соглашением РАА</a:t>
            </a:r>
            <a:endParaRPr lang="ru-RU" dirty="0"/>
          </a:p>
          <a:p>
            <a:r>
              <a:rPr lang="ru-RU" dirty="0" smtClean="0"/>
              <a:t>Положение о комитете РАА по управлению Соглашением РАА; протоколы </a:t>
            </a:r>
            <a:r>
              <a:rPr lang="ru-RU" b="1" dirty="0" smtClean="0"/>
              <a:t>трех</a:t>
            </a:r>
            <a:r>
              <a:rPr lang="ru-RU" dirty="0" smtClean="0"/>
              <a:t> последних заседаний комитета</a:t>
            </a:r>
          </a:p>
          <a:p>
            <a:r>
              <a:rPr lang="ru-RU" dirty="0" smtClean="0"/>
              <a:t>перечень обязательных и рекомендуемых документов для внедрения заявителями</a:t>
            </a:r>
          </a:p>
          <a:p>
            <a:r>
              <a:rPr lang="ru-RU" dirty="0" smtClean="0"/>
              <a:t>процедуры подбора, обучения, мониторинга оценщиков (ведущих оценщиков, оценщиков и др.)</a:t>
            </a:r>
          </a:p>
          <a:p>
            <a:r>
              <a:rPr lang="ru-RU" dirty="0" smtClean="0"/>
              <a:t>перечень оценщиков</a:t>
            </a:r>
          </a:p>
          <a:p>
            <a:r>
              <a:rPr lang="ru-RU" dirty="0" smtClean="0"/>
              <a:t>график оценок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9921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Благодарим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250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66"/>
                </a:solidFill>
              </a:rPr>
              <a:t>Региональная ассоциация</a:t>
            </a:r>
            <a:endParaRPr lang="ru-RU" sz="3600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7283152" cy="4525963"/>
          </a:xfrm>
        </p:spPr>
        <p:txBody>
          <a:bodyPr/>
          <a:lstStyle/>
          <a:p>
            <a:r>
              <a:rPr lang="ru-RU" dirty="0" smtClean="0"/>
              <a:t>должна определить область своего Соглашения</a:t>
            </a:r>
          </a:p>
          <a:p>
            <a:r>
              <a:rPr lang="ru-RU" dirty="0" smtClean="0"/>
              <a:t>определить требования, процедуру оценки и принятия решений по вопросу присоединения к Соглашению в соответствии с 17011 и другими релевантными документами (</a:t>
            </a:r>
            <a:r>
              <a:rPr lang="en-US" dirty="0" smtClean="0"/>
              <a:t>ILAC, IAF)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436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66"/>
                </a:solidFill>
              </a:rPr>
              <a:t>Региональная ассоциация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должна назначить руководство, которое будет нести полную ответственность за следующее:</a:t>
            </a:r>
          </a:p>
          <a:p>
            <a:pPr lvl="1"/>
            <a:r>
              <a:rPr lang="ru-RU" dirty="0" smtClean="0"/>
              <a:t>проведение оценок органов по аккредитации</a:t>
            </a:r>
          </a:p>
          <a:p>
            <a:pPr lvl="1"/>
            <a:r>
              <a:rPr lang="ru-RU" dirty="0" smtClean="0"/>
              <a:t>выработку политик, относящихся к функционированию Ассоциации</a:t>
            </a:r>
          </a:p>
          <a:p>
            <a:pPr lvl="1"/>
            <a:r>
              <a:rPr lang="ru-RU" dirty="0" smtClean="0"/>
              <a:t>принятие решений по присоединению к Соглашению</a:t>
            </a:r>
          </a:p>
          <a:p>
            <a:pPr lvl="1"/>
            <a:r>
              <a:rPr lang="ru-RU" dirty="0" smtClean="0"/>
              <a:t>контроль внедрения политик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256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Система менеджмента РАА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должна соответствовать виду и </a:t>
            </a:r>
            <a:r>
              <a:rPr lang="ru-RU" dirty="0"/>
              <a:t>объему </a:t>
            </a:r>
            <a:r>
              <a:rPr lang="ru-RU" dirty="0" smtClean="0"/>
              <a:t>выполняемых РАА</a:t>
            </a:r>
            <a:r>
              <a:rPr lang="en-US" dirty="0" smtClean="0"/>
              <a:t> </a:t>
            </a:r>
            <a:r>
              <a:rPr lang="ru-RU" dirty="0" smtClean="0"/>
              <a:t>работ</a:t>
            </a:r>
            <a:endParaRPr lang="en-US" dirty="0" smtClean="0"/>
          </a:p>
          <a:p>
            <a:r>
              <a:rPr lang="ru-RU" dirty="0" smtClean="0"/>
              <a:t>должна обеспечивать эффективное внедрение документированных процедур СМ и рабочих инструкций</a:t>
            </a:r>
          </a:p>
          <a:p>
            <a:r>
              <a:rPr lang="ru-RU" dirty="0" smtClean="0"/>
              <a:t>обязателен регулярный аудит и анализ системы менеджмента для улучшения системы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413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66"/>
                </a:solidFill>
              </a:rPr>
              <a:t>Документированные элементы СМ РАА (1)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миссия, политики, цели</a:t>
            </a:r>
          </a:p>
          <a:p>
            <a:r>
              <a:rPr lang="ru-RU" dirty="0" smtClean="0"/>
              <a:t>организационная диаграмма, описание организации</a:t>
            </a:r>
          </a:p>
          <a:p>
            <a:r>
              <a:rPr lang="ru-RU" dirty="0" smtClean="0"/>
              <a:t>процедуры паритетной оценки отдельного органа по аккредитации (в соответствии с </a:t>
            </a:r>
            <a:r>
              <a:rPr lang="en-US" dirty="0" smtClean="0"/>
              <a:t>IAF/ILAC A2)</a:t>
            </a:r>
          </a:p>
          <a:p>
            <a:r>
              <a:rPr lang="ru-RU" dirty="0" smtClean="0"/>
              <a:t>проведение внутренних аудитов и анализа со стороны руководства</a:t>
            </a:r>
          </a:p>
          <a:p>
            <a:r>
              <a:rPr lang="ru-RU" dirty="0" smtClean="0"/>
              <a:t>контроль документов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5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66"/>
                </a:solidFill>
              </a:rPr>
              <a:t>Документированные элементы СМ РАА (2)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подбор, обучение, подготовка и мониторинг оценщиков (для паритетной оценки)</a:t>
            </a:r>
          </a:p>
          <a:p>
            <a:r>
              <a:rPr lang="ru-RU" dirty="0" smtClean="0"/>
              <a:t>записи, касающиеся паритетной оценки</a:t>
            </a:r>
          </a:p>
          <a:p>
            <a:r>
              <a:rPr lang="ru-RU" dirty="0" smtClean="0"/>
              <a:t>обеспечение конфиденциальности информации в ходе паритетной оценки</a:t>
            </a:r>
          </a:p>
          <a:p>
            <a:r>
              <a:rPr lang="ru-RU" dirty="0" smtClean="0"/>
              <a:t>политики и процедуры по рассмотрению жалоб и апелляций по вопросу </a:t>
            </a:r>
            <a:r>
              <a:rPr lang="ru-RU" dirty="0"/>
              <a:t>паритетной </a:t>
            </a:r>
            <a:r>
              <a:rPr lang="ru-RU" dirty="0" smtClean="0"/>
              <a:t>оценки</a:t>
            </a:r>
          </a:p>
          <a:p>
            <a:r>
              <a:rPr lang="ru-RU" dirty="0"/>
              <a:t>политики и </a:t>
            </a:r>
            <a:r>
              <a:rPr lang="ru-RU" dirty="0" smtClean="0"/>
              <a:t>процедуры по приостановлению, аннулированию членства, в </a:t>
            </a:r>
            <a:r>
              <a:rPr lang="ru-RU" dirty="0" err="1" smtClean="0"/>
              <a:t>т.ч</a:t>
            </a:r>
            <a:r>
              <a:rPr lang="ru-RU" dirty="0" smtClean="0"/>
              <a:t>. последующие действия</a:t>
            </a:r>
          </a:p>
          <a:p>
            <a:r>
              <a:rPr lang="ru-RU" dirty="0" smtClean="0"/>
              <a:t>процедура расширения области Соглашения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262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Документы РАА (2)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РАА должна осуществлять контроль всех документов и записей, относящихся к паритетной оценке</a:t>
            </a:r>
          </a:p>
          <a:p>
            <a:r>
              <a:rPr lang="ru-RU" dirty="0" smtClean="0"/>
              <a:t>Такие документы должны анализироваться на предмет полноты и достаточности уполномоченным компетентным персоналом до их опубликования (и после внесения изменений)</a:t>
            </a:r>
          </a:p>
          <a:p>
            <a:r>
              <a:rPr lang="ru-RU" dirty="0" smtClean="0"/>
              <a:t>Должен быть в наличии перечень актуальных документов с датой выпуска и/или внесенными правками</a:t>
            </a:r>
          </a:p>
          <a:p>
            <a:r>
              <a:rPr lang="ru-RU" dirty="0" smtClean="0"/>
              <a:t>Контроль обеспечения соответствующими документами всех подписантов и заявителей и персонала РАА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087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Документы РАА (1)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РАА должна задокументировать, регулярно актуализировать и предоставлять доступ (опубликование, </a:t>
            </a:r>
            <a:r>
              <a:rPr lang="ru-RU" dirty="0" err="1" smtClean="0"/>
              <a:t>эл.средства</a:t>
            </a:r>
            <a:r>
              <a:rPr lang="ru-RU" dirty="0" smtClean="0"/>
              <a:t> и др.) по запросу к:</a:t>
            </a:r>
          </a:p>
          <a:p>
            <a:pPr lvl="1"/>
            <a:r>
              <a:rPr lang="ru-RU" dirty="0" smtClean="0"/>
              <a:t>информации о паритетной оценке и процессе признания </a:t>
            </a:r>
            <a:r>
              <a:rPr lang="en-US" dirty="0" smtClean="0"/>
              <a:t>MLA/MRA</a:t>
            </a:r>
          </a:p>
          <a:p>
            <a:pPr lvl="1"/>
            <a:r>
              <a:rPr lang="ru-RU" dirty="0" smtClean="0"/>
              <a:t>требованиях, ограничениях и способах использования статуса подписанта Соглашения РАА</a:t>
            </a:r>
          </a:p>
          <a:p>
            <a:pPr lvl="1"/>
            <a:r>
              <a:rPr lang="ru-RU" dirty="0" smtClean="0"/>
              <a:t>информации о жалобах и апелляциях</a:t>
            </a:r>
          </a:p>
          <a:p>
            <a:pPr lvl="1"/>
            <a:r>
              <a:rPr lang="ru-RU" dirty="0" smtClean="0"/>
              <a:t>информации о подписантах Соглашения РАА с описанием их области признания</a:t>
            </a:r>
          </a:p>
          <a:p>
            <a:pPr lvl="1"/>
            <a:r>
              <a:rPr lang="ru-RU" dirty="0" smtClean="0"/>
              <a:t>перечню требований для оценки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29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Конфиденциальность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устная, письменная информация, полученная в ходе оценок, рассмотрения жалоб и апелляций (за исключение общедоступной)</a:t>
            </a:r>
          </a:p>
          <a:p>
            <a:r>
              <a:rPr lang="ru-RU" dirty="0" smtClean="0"/>
              <a:t>декларация о конфиденциальности должны быть подписаны до получения доступа к информации, в </a:t>
            </a:r>
            <a:r>
              <a:rPr lang="ru-RU" dirty="0" err="1" smtClean="0"/>
              <a:t>т.ч</a:t>
            </a:r>
            <a:r>
              <a:rPr lang="ru-RU" dirty="0" smtClean="0"/>
              <a:t>. следующими лицами:</a:t>
            </a:r>
          </a:p>
          <a:p>
            <a:pPr lvl="1"/>
            <a:r>
              <a:rPr lang="ru-RU" dirty="0" smtClean="0"/>
              <a:t>членами группы по оценке, наблюдателями</a:t>
            </a:r>
          </a:p>
          <a:p>
            <a:pPr lvl="1"/>
            <a:r>
              <a:rPr lang="ru-RU" dirty="0" smtClean="0"/>
              <a:t>Секретариатом, членами и наблюдателями в Совете по рассмотрению апелляций</a:t>
            </a:r>
          </a:p>
          <a:p>
            <a:pPr lvl="1"/>
            <a:r>
              <a:rPr lang="ru-RU" dirty="0" smtClean="0"/>
              <a:t>всеми заявителями и подписантами, испрашивающими доступ к любому отчету об оценке заявителя или члена РАА</a:t>
            </a:r>
          </a:p>
          <a:p>
            <a:pPr lvl="1"/>
            <a:r>
              <a:rPr lang="ru-RU" dirty="0" smtClean="0"/>
              <a:t>любые другие лица, имеющие доступ к конфиденциальной информации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8638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4D4D4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F0066"/>
      </a:accent2>
      <a:accent3>
        <a:srgbClr val="CC66FF"/>
      </a:accent3>
      <a:accent4>
        <a:srgbClr val="8064A2"/>
      </a:accent4>
      <a:accent5>
        <a:srgbClr val="4BACC6"/>
      </a:accent5>
      <a:accent6>
        <a:srgbClr val="FF9900"/>
      </a:accent6>
      <a:hlink>
        <a:srgbClr val="0000FF"/>
      </a:hlink>
      <a:folHlink>
        <a:srgbClr val="800080"/>
      </a:folHlink>
    </a:clrScheme>
    <a:fontScheme name="Другая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236</TotalTime>
  <Words>884</Words>
  <Application>Microsoft Office PowerPoint</Application>
  <PresentationFormat>Экран (4:3)</PresentationFormat>
  <Paragraphs>113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Требования IAF/ILAC к Региональным организациям по аккредитации</vt:lpstr>
      <vt:lpstr>Региональная ассоциация</vt:lpstr>
      <vt:lpstr>Региональная ассоциация</vt:lpstr>
      <vt:lpstr>Система менеджмента РАА</vt:lpstr>
      <vt:lpstr>Документированные элементы СМ РАА (1)</vt:lpstr>
      <vt:lpstr>Документированные элементы СМ РАА (2)</vt:lpstr>
      <vt:lpstr>Документы РАА (2)</vt:lpstr>
      <vt:lpstr>Документы РАА (1)</vt:lpstr>
      <vt:lpstr>Конфиденциальность</vt:lpstr>
      <vt:lpstr>Порядок обращения с документами после оценке</vt:lpstr>
      <vt:lpstr>Персонал РАА</vt:lpstr>
      <vt:lpstr>Иные обязательства РАА (1)</vt:lpstr>
      <vt:lpstr>Иные обязательства РАА (2)</vt:lpstr>
      <vt:lpstr>Иные обязательства РАА (3)</vt:lpstr>
      <vt:lpstr>Условия для подачи заявки в IAF/ILAC</vt:lpstr>
      <vt:lpstr>Типовая оценка РАА</vt:lpstr>
      <vt:lpstr>Заявка РАА в IAF/ILAC (1)</vt:lpstr>
      <vt:lpstr>Заявка РАА в IAF/ILAC (2)</vt:lpstr>
      <vt:lpstr>Благодарим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Malgina</dc:creator>
  <cp:lastModifiedBy>Malgina</cp:lastModifiedBy>
  <cp:revision>16</cp:revision>
  <cp:lastPrinted>2014-08-20T07:33:36Z</cp:lastPrinted>
  <dcterms:created xsi:type="dcterms:W3CDTF">2014-05-22T08:39:26Z</dcterms:created>
  <dcterms:modified xsi:type="dcterms:W3CDTF">2014-08-20T08:27:47Z</dcterms:modified>
</cp:coreProperties>
</file>